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4" r:id="rId3"/>
    <p:sldMasterId id="2147483678" r:id="rId4"/>
    <p:sldMasterId id="2147483680" r:id="rId5"/>
    <p:sldMasterId id="2147483692" r:id="rId6"/>
    <p:sldMasterId id="2147483706" r:id="rId7"/>
    <p:sldMasterId id="2147483708" r:id="rId8"/>
  </p:sldMasterIdLst>
  <p:notesMasterIdLst>
    <p:notesMasterId r:id="rId50"/>
  </p:notesMasterIdLst>
  <p:sldIdLst>
    <p:sldId id="256" r:id="rId9"/>
    <p:sldId id="257" r:id="rId10"/>
    <p:sldId id="258" r:id="rId11"/>
    <p:sldId id="363" r:id="rId12"/>
    <p:sldId id="462" r:id="rId13"/>
    <p:sldId id="314" r:id="rId14"/>
    <p:sldId id="400" r:id="rId15"/>
    <p:sldId id="268" r:id="rId16"/>
    <p:sldId id="269" r:id="rId17"/>
    <p:sldId id="445" r:id="rId18"/>
    <p:sldId id="465" r:id="rId19"/>
    <p:sldId id="463" r:id="rId20"/>
    <p:sldId id="464" r:id="rId21"/>
    <p:sldId id="364" r:id="rId22"/>
    <p:sldId id="284" r:id="rId23"/>
    <p:sldId id="285" r:id="rId24"/>
    <p:sldId id="389" r:id="rId25"/>
    <p:sldId id="286" r:id="rId26"/>
    <p:sldId id="466" r:id="rId27"/>
    <p:sldId id="377" r:id="rId28"/>
    <p:sldId id="467" r:id="rId29"/>
    <p:sldId id="491" r:id="rId30"/>
    <p:sldId id="492" r:id="rId31"/>
    <p:sldId id="469" r:id="rId32"/>
    <p:sldId id="470" r:id="rId33"/>
    <p:sldId id="496" r:id="rId34"/>
    <p:sldId id="455" r:id="rId35"/>
    <p:sldId id="489" r:id="rId36"/>
    <p:sldId id="499" r:id="rId37"/>
    <p:sldId id="493" r:id="rId38"/>
    <p:sldId id="494" r:id="rId39"/>
    <p:sldId id="497" r:id="rId40"/>
    <p:sldId id="498" r:id="rId41"/>
    <p:sldId id="500" r:id="rId42"/>
    <p:sldId id="501" r:id="rId43"/>
    <p:sldId id="502" r:id="rId44"/>
    <p:sldId id="480" r:id="rId45"/>
    <p:sldId id="481" r:id="rId46"/>
    <p:sldId id="483" r:id="rId47"/>
    <p:sldId id="308" r:id="rId48"/>
    <p:sldId id="503"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C4628"/>
    <a:srgbClr val="27932E"/>
    <a:srgbClr val="F66996"/>
    <a:srgbClr val="F6B6E7"/>
    <a:srgbClr val="C085B8"/>
    <a:srgbClr val="FFFFFF"/>
    <a:srgbClr val="9D8A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26" autoAdjust="0"/>
    <p:restoredTop sz="94636"/>
  </p:normalViewPr>
  <p:slideViewPr>
    <p:cSldViewPr snapToGrid="0">
      <p:cViewPr varScale="1">
        <p:scale>
          <a:sx n="67" d="100"/>
          <a:sy n="67" d="100"/>
        </p:scale>
        <p:origin x="-14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76"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宋体" panose="0201060003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宋体" panose="02010600030101010101" pitchFamily="2" charset="-122"/>
              </a:defRPr>
            </a:lvl1pPr>
          </a:lstStyle>
          <a:p>
            <a:fld id="{3D92F076-1907-4AC7-A8E0-78E7C362237A}" type="datetimeFigureOut">
              <a:rPr lang="zh-CN" altLang="en-US" smtClean="0"/>
              <a:pPr/>
              <a:t>2018/5/16</a:t>
            </a:fld>
            <a:endParaRPr lang="zh-CN" altLang="en-US" dirty="0"/>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宋体" panose="0201060003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宋体" panose="02010600030101010101" pitchFamily="2" charset="-122"/>
              </a:defRPr>
            </a:lvl1pPr>
          </a:lstStyle>
          <a:p>
            <a:fld id="{FC04051B-6DBA-4D4E-8287-134686DBA68D}" type="slidenum">
              <a:rPr lang="zh-CN" altLang="en-US" smtClean="0"/>
              <a:pPr/>
              <a:t>‹#›</a:t>
            </a:fld>
            <a:endParaRPr lang="zh-CN" altLang="en-US" dirty="0"/>
          </a:p>
        </p:txBody>
      </p:sp>
    </p:spTree>
    <p:extLst>
      <p:ext uri="{BB962C8B-B14F-4D97-AF65-F5344CB8AC3E}">
        <p14:creationId xmlns:p14="http://schemas.microsoft.com/office/powerpoint/2010/main" val="1135593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宋体" panose="02010600030101010101" pitchFamily="2" charset="-122"/>
        <a:cs typeface="+mn-cs"/>
      </a:defRPr>
    </a:lvl1pPr>
    <a:lvl2pPr marL="457200" algn="l" defTabSz="914400" rtl="0" eaLnBrk="1" latinLnBrk="0" hangingPunct="1">
      <a:defRPr sz="1200" kern="1200">
        <a:solidFill>
          <a:schemeClr val="tx1"/>
        </a:solidFill>
        <a:latin typeface="+mn-lt"/>
        <a:ea typeface="宋体" panose="02010600030101010101" pitchFamily="2" charset="-122"/>
        <a:cs typeface="+mn-cs"/>
      </a:defRPr>
    </a:lvl2pPr>
    <a:lvl3pPr marL="914400" algn="l" defTabSz="914400" rtl="0" eaLnBrk="1" latinLnBrk="0" hangingPunct="1">
      <a:defRPr sz="1200" kern="1200">
        <a:solidFill>
          <a:schemeClr val="tx1"/>
        </a:solidFill>
        <a:latin typeface="+mn-lt"/>
        <a:ea typeface="宋体" panose="02010600030101010101" pitchFamily="2" charset="-122"/>
        <a:cs typeface="+mn-cs"/>
      </a:defRPr>
    </a:lvl3pPr>
    <a:lvl4pPr marL="1371600" algn="l" defTabSz="914400" rtl="0" eaLnBrk="1" latinLnBrk="0" hangingPunct="1">
      <a:defRPr sz="1200" kern="1200">
        <a:solidFill>
          <a:schemeClr val="tx1"/>
        </a:solidFill>
        <a:latin typeface="+mn-lt"/>
        <a:ea typeface="宋体" panose="02010600030101010101" pitchFamily="2" charset="-122"/>
        <a:cs typeface="+mn-cs"/>
      </a:defRPr>
    </a:lvl4pPr>
    <a:lvl5pPr marL="1828800" algn="l" defTabSz="914400" rtl="0" eaLnBrk="1" latinLnBrk="0" hangingPunct="1">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695432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11</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12</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13</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点击对话</a:t>
            </a:r>
            <a:r>
              <a:rPr lang="en-US" altLang="zh-CN" b="1" dirty="0"/>
              <a:t>1</a:t>
            </a:r>
            <a:r>
              <a:rPr lang="zh-CN" altLang="en-US" b="1" dirty="0"/>
              <a:t>进入总目录页（幻灯片</a:t>
            </a:r>
            <a:r>
              <a:rPr lang="en-US" altLang="zh-CN" b="1" dirty="0"/>
              <a:t>3</a:t>
            </a:r>
            <a:r>
              <a:rPr lang="zh-CN" altLang="en-US" b="1" dirty="0"/>
              <a:t>）；点击剩余各色块进入相应部分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14</a:t>
            </a:fld>
            <a:endParaRPr lang="zh-CN" altLang="en-US" dirty="0"/>
          </a:p>
        </p:txBody>
      </p:sp>
    </p:spTree>
    <p:extLst>
      <p:ext uri="{BB962C8B-B14F-4D97-AF65-F5344CB8AC3E}">
        <p14:creationId xmlns:p14="http://schemas.microsoft.com/office/powerpoint/2010/main" val="1859569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sz="1200" b="1" dirty="0">
                <a:solidFill>
                  <a:schemeClr val="tx1"/>
                </a:solidFill>
                <a:cs typeface="+mn-ea"/>
                <a:sym typeface="+mn-lt"/>
              </a:rPr>
              <a:t>点击小房子图标回到对话</a:t>
            </a:r>
            <a:r>
              <a:rPr lang="en-US" altLang="zh-CN" sz="1200" b="1" dirty="0">
                <a:solidFill>
                  <a:schemeClr val="tx1"/>
                </a:solidFill>
                <a:cs typeface="+mn-ea"/>
                <a:sym typeface="+mn-lt"/>
              </a:rPr>
              <a:t>2</a:t>
            </a:r>
            <a:r>
              <a:rPr lang="zh-CN" altLang="en-US" sz="1200" b="1" dirty="0">
                <a:solidFill>
                  <a:schemeClr val="tx1"/>
                </a:solidFill>
                <a:cs typeface="+mn-ea"/>
                <a:sym typeface="+mn-lt"/>
              </a:rPr>
              <a:t>目录页（幻灯片</a:t>
            </a:r>
            <a:r>
              <a:rPr lang="en-US" altLang="zh-CN" sz="1200" b="1" dirty="0">
                <a:solidFill>
                  <a:schemeClr val="tx1"/>
                </a:solidFill>
                <a:cs typeface="+mn-ea"/>
                <a:sym typeface="+mn-lt"/>
              </a:rPr>
              <a:t>27</a:t>
            </a:r>
            <a:r>
              <a:rPr lang="zh-CN" altLang="en-US" sz="1200" b="1" dirty="0">
                <a:solidFill>
                  <a:schemeClr val="tx1"/>
                </a:solidFill>
                <a:cs typeface="+mn-ea"/>
                <a:sym typeface="+mn-lt"/>
              </a:rPr>
              <a:t>）</a:t>
            </a:r>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val="2913265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a:t>点击蓝色语法出进入讲解；点击房子图标回到对话</a:t>
            </a:r>
            <a:r>
              <a:rPr lang="en-US" altLang="zh-CN" b="1" dirty="0"/>
              <a:t>2</a:t>
            </a:r>
            <a:r>
              <a:rPr lang="zh-CN" altLang="en-US" b="1" dirty="0"/>
              <a:t>分目录页（幻灯片</a:t>
            </a:r>
            <a:r>
              <a:rPr lang="en-US" altLang="zh-CN" b="1" dirty="0"/>
              <a:t>27</a:t>
            </a:r>
            <a:r>
              <a:rPr lang="zh-CN" altLang="en-US" b="1" dirty="0"/>
              <a:t>）以进入练习部分，点击箭头可以查看译文</a:t>
            </a:r>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2524986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a:t>点击蓝色语法出进入讲解；点击房子图标回到对话</a:t>
            </a:r>
            <a:r>
              <a:rPr lang="en-US" altLang="zh-CN" b="1" dirty="0"/>
              <a:t>2</a:t>
            </a:r>
            <a:r>
              <a:rPr lang="zh-CN" altLang="en-US" b="1" dirty="0"/>
              <a:t>分目录页（幻灯片</a:t>
            </a:r>
            <a:r>
              <a:rPr lang="en-US" altLang="zh-CN" b="1" dirty="0"/>
              <a:t>27</a:t>
            </a:r>
            <a:r>
              <a:rPr lang="zh-CN" altLang="en-US" b="1" dirty="0"/>
              <a:t>）以进入练习部分，点击箭头可以查看译文</a:t>
            </a:r>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2524986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04051B-6DBA-4D4E-8287-134686DBA68D}"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val="3152778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19</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04051B-6DBA-4D4E-8287-134686DBA68D}"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val="3152778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点击数字图标到达此部分</a:t>
            </a:r>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3</a:t>
            </a:fld>
            <a:endParaRPr lang="zh-CN" altLang="en-US" dirty="0">
              <a:solidFill>
                <a:prstClr val="black"/>
              </a:solidFill>
            </a:endParaRPr>
          </a:p>
        </p:txBody>
      </p:sp>
    </p:spTree>
    <p:extLst>
      <p:ext uri="{BB962C8B-B14F-4D97-AF65-F5344CB8AC3E}">
        <p14:creationId xmlns:p14="http://schemas.microsoft.com/office/powerpoint/2010/main" val="2556404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21</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04051B-6DBA-4D4E-8287-134686DBA68D}"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val="3152778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23</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sz="1200" b="1" dirty="0">
                <a:solidFill>
                  <a:schemeClr val="tx1"/>
                </a:solidFill>
                <a:cs typeface="+mn-ea"/>
                <a:sym typeface="+mn-lt"/>
              </a:rPr>
              <a:t>点击小房子图标回到对话</a:t>
            </a:r>
            <a:r>
              <a:rPr lang="en-US" altLang="zh-CN" sz="1200" b="1" dirty="0">
                <a:solidFill>
                  <a:schemeClr val="tx1"/>
                </a:solidFill>
                <a:cs typeface="+mn-ea"/>
                <a:sym typeface="+mn-lt"/>
              </a:rPr>
              <a:t>2</a:t>
            </a:r>
            <a:r>
              <a:rPr lang="zh-CN" altLang="en-US" sz="1200" b="1" dirty="0">
                <a:solidFill>
                  <a:schemeClr val="tx1"/>
                </a:solidFill>
                <a:cs typeface="+mn-ea"/>
                <a:sym typeface="+mn-lt"/>
              </a:rPr>
              <a:t>目录页（幻灯片</a:t>
            </a:r>
            <a:r>
              <a:rPr lang="en-US" altLang="zh-CN" sz="1200" b="1" dirty="0">
                <a:solidFill>
                  <a:schemeClr val="tx1"/>
                </a:solidFill>
                <a:cs typeface="+mn-ea"/>
                <a:sym typeface="+mn-lt"/>
              </a:rPr>
              <a:t>27</a:t>
            </a:r>
            <a:r>
              <a:rPr lang="zh-CN" altLang="en-US" sz="1200" b="1" dirty="0">
                <a:solidFill>
                  <a:schemeClr val="tx1"/>
                </a:solidFill>
                <a:cs typeface="+mn-ea"/>
                <a:sym typeface="+mn-lt"/>
              </a:rPr>
              <a:t>）</a:t>
            </a:r>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39</a:t>
            </a:fld>
            <a:endParaRPr lang="zh-CN" altLang="en-US" dirty="0">
              <a:solidFill>
                <a:prstClr val="black"/>
              </a:solidFill>
            </a:endParaRPr>
          </a:p>
        </p:txBody>
      </p:sp>
    </p:spTree>
    <p:extLst>
      <p:ext uri="{BB962C8B-B14F-4D97-AF65-F5344CB8AC3E}">
        <p14:creationId xmlns:p14="http://schemas.microsoft.com/office/powerpoint/2010/main" val="2913265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t>点击‘小人图标’回到总目录页（幻灯片</a:t>
            </a:r>
            <a:r>
              <a:rPr lang="en-US" altLang="zh-CN" b="1" dirty="0"/>
              <a:t>3</a:t>
            </a:r>
            <a:r>
              <a:rPr lang="zh-CN" altLang="en-US" b="1" dirty="0"/>
              <a:t>）</a:t>
            </a:r>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40</a:t>
            </a:fld>
            <a:endParaRPr lang="zh-CN" altLang="en-US" dirty="0">
              <a:solidFill>
                <a:prstClr val="black"/>
              </a:solidFill>
            </a:endParaRPr>
          </a:p>
        </p:txBody>
      </p:sp>
    </p:spTree>
    <p:extLst>
      <p:ext uri="{BB962C8B-B14F-4D97-AF65-F5344CB8AC3E}">
        <p14:creationId xmlns:p14="http://schemas.microsoft.com/office/powerpoint/2010/main" val="813976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t>点击‘小人图标’回到总目录页（幻灯片</a:t>
            </a:r>
            <a:r>
              <a:rPr lang="en-US" altLang="zh-CN" b="1" dirty="0"/>
              <a:t>3</a:t>
            </a:r>
            <a:r>
              <a:rPr lang="zh-CN" altLang="en-US" b="1" dirty="0"/>
              <a:t>）</a:t>
            </a:r>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41</a:t>
            </a:fld>
            <a:endParaRPr lang="zh-CN" altLang="en-US" dirty="0">
              <a:solidFill>
                <a:prstClr val="black"/>
              </a:solidFill>
            </a:endParaRPr>
          </a:p>
        </p:txBody>
      </p:sp>
    </p:spTree>
    <p:extLst>
      <p:ext uri="{BB962C8B-B14F-4D97-AF65-F5344CB8AC3E}">
        <p14:creationId xmlns:p14="http://schemas.microsoft.com/office/powerpoint/2010/main" val="813976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点击对话</a:t>
            </a:r>
            <a:r>
              <a:rPr lang="en-US" altLang="zh-CN" b="1" dirty="0"/>
              <a:t>1</a:t>
            </a:r>
            <a:r>
              <a:rPr lang="zh-CN" altLang="en-US" b="1" dirty="0"/>
              <a:t>进入总目录页（幻灯片</a:t>
            </a:r>
            <a:r>
              <a:rPr lang="en-US" altLang="zh-CN" b="1" dirty="0"/>
              <a:t>3</a:t>
            </a:r>
            <a:r>
              <a:rPr lang="zh-CN" altLang="en-US" b="1" dirty="0"/>
              <a:t>）；点击剩余各色块进入相应部分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4</a:t>
            </a:fld>
            <a:endParaRPr lang="zh-CN" altLang="en-US" dirty="0"/>
          </a:p>
        </p:txBody>
      </p:sp>
    </p:spTree>
    <p:extLst>
      <p:ext uri="{BB962C8B-B14F-4D97-AF65-F5344CB8AC3E}">
        <p14:creationId xmlns:p14="http://schemas.microsoft.com/office/powerpoint/2010/main" val="4292560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sz="1200" b="1" dirty="0">
                <a:solidFill>
                  <a:schemeClr val="tx1"/>
                </a:solidFill>
                <a:cs typeface="+mn-ea"/>
                <a:sym typeface="+mn-lt"/>
              </a:rPr>
              <a:t>深颜色词条有拓展链接；点击小房子图标回到对话</a:t>
            </a:r>
            <a:r>
              <a:rPr lang="en-US" altLang="zh-CN" sz="1200" b="1" dirty="0">
                <a:solidFill>
                  <a:schemeClr val="tx1"/>
                </a:solidFill>
                <a:cs typeface="+mn-ea"/>
                <a:sym typeface="+mn-lt"/>
              </a:rPr>
              <a:t>1</a:t>
            </a:r>
            <a:r>
              <a:rPr lang="zh-CN" altLang="en-US" sz="1200" b="1" dirty="0">
                <a:solidFill>
                  <a:schemeClr val="tx1"/>
                </a:solidFill>
                <a:cs typeface="+mn-ea"/>
                <a:sym typeface="+mn-lt"/>
              </a:rPr>
              <a:t>目录页（幻灯片</a:t>
            </a:r>
            <a:r>
              <a:rPr lang="en-US" altLang="zh-CN" sz="1200" b="1" dirty="0">
                <a:solidFill>
                  <a:schemeClr val="tx1"/>
                </a:solidFill>
                <a:cs typeface="+mn-ea"/>
                <a:sym typeface="+mn-lt"/>
              </a:rPr>
              <a:t>4</a:t>
            </a:r>
            <a:r>
              <a:rPr lang="zh-CN" altLang="en-US" sz="1200" b="1" dirty="0">
                <a:solidFill>
                  <a:schemeClr val="tx1"/>
                </a:solidFill>
                <a:cs typeface="+mn-ea"/>
                <a:sym typeface="+mn-lt"/>
              </a:rPr>
              <a:t>）</a:t>
            </a:r>
            <a:endParaRPr lang="zh-CN" altLang="en-US" dirty="0"/>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2543644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a:t>点击蓝色语法出进入讲解；点击房子图标回到对话</a:t>
            </a:r>
            <a:r>
              <a:rPr lang="en-US" altLang="zh-CN" b="1" dirty="0"/>
              <a:t>1</a:t>
            </a:r>
            <a:r>
              <a:rPr lang="zh-CN" altLang="en-US" b="1" dirty="0"/>
              <a:t>目录页（幻灯片</a:t>
            </a:r>
            <a:r>
              <a:rPr lang="en-US" altLang="zh-CN" b="1" dirty="0"/>
              <a:t>4</a:t>
            </a:r>
            <a:r>
              <a:rPr lang="zh-CN" altLang="en-US" b="1" dirty="0"/>
              <a:t>）以进入练习部分，点击箭头可以查看译文</a:t>
            </a:r>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6</a:t>
            </a:fld>
            <a:endParaRPr lang="zh-CN" altLang="en-US" dirty="0">
              <a:solidFill>
                <a:prstClr val="black"/>
              </a:solidFill>
            </a:endParaRPr>
          </a:p>
        </p:txBody>
      </p:sp>
    </p:spTree>
    <p:extLst>
      <p:ext uri="{BB962C8B-B14F-4D97-AF65-F5344CB8AC3E}">
        <p14:creationId xmlns:p14="http://schemas.microsoft.com/office/powerpoint/2010/main" val="4282747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a:t>点击蓝色语法出进入讲解；点击房子图标回到对话</a:t>
            </a:r>
            <a:r>
              <a:rPr lang="en-US" altLang="zh-CN" b="1" dirty="0"/>
              <a:t>1</a:t>
            </a:r>
            <a:r>
              <a:rPr lang="zh-CN" altLang="en-US" b="1" dirty="0"/>
              <a:t>目录页（幻灯片</a:t>
            </a:r>
            <a:r>
              <a:rPr lang="en-US" altLang="zh-CN" b="1" dirty="0"/>
              <a:t>4</a:t>
            </a:r>
            <a:r>
              <a:rPr lang="zh-CN" altLang="en-US" b="1" dirty="0"/>
              <a:t>）以进入练习部分，点击箭头可以查看译文</a:t>
            </a:r>
          </a:p>
        </p:txBody>
      </p:sp>
      <p:sp>
        <p:nvSpPr>
          <p:cNvPr id="4" name="灯片编号占位符 3"/>
          <p:cNvSpPr>
            <a:spLocks noGrp="1"/>
          </p:cNvSpPr>
          <p:nvPr>
            <p:ph type="sldNum" sz="quarter" idx="10"/>
          </p:nvPr>
        </p:nvSpPr>
        <p:spPr/>
        <p:txBody>
          <a:bodyPr/>
          <a:lstStyle/>
          <a:p>
            <a:fld id="{C2FB0B5F-E43D-44EB-B31D-1EEB609F88FB}" type="slidenum">
              <a:rPr lang="zh-CN" altLang="en-US" smtClean="0">
                <a:solidFill>
                  <a:prstClr val="black"/>
                </a:solidFill>
              </a:rPr>
              <a:pPr/>
              <a:t>7</a:t>
            </a:fld>
            <a:endParaRPr lang="zh-CN" altLang="en-US" dirty="0">
              <a:solidFill>
                <a:prstClr val="black"/>
              </a:solidFill>
            </a:endParaRPr>
          </a:p>
        </p:txBody>
      </p:sp>
    </p:spTree>
    <p:extLst>
      <p:ext uri="{BB962C8B-B14F-4D97-AF65-F5344CB8AC3E}">
        <p14:creationId xmlns:p14="http://schemas.microsoft.com/office/powerpoint/2010/main" val="4282747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endParaRPr lang="zh-CN" altLang="en-US" dirty="0"/>
          </a:p>
        </p:txBody>
      </p:sp>
      <p:sp>
        <p:nvSpPr>
          <p:cNvPr id="4" name="灯片编号占位符 3"/>
          <p:cNvSpPr>
            <a:spLocks noGrp="1"/>
          </p:cNvSpPr>
          <p:nvPr>
            <p:ph type="sldNum" sz="quarter" idx="10"/>
          </p:nvPr>
        </p:nvSpPr>
        <p:spPr/>
        <p:txBody>
          <a:bodyPr/>
          <a:lstStyle/>
          <a:p>
            <a:fld id="{FC04051B-6DBA-4D4E-8287-134686DBA68D}" type="slidenum">
              <a:rPr lang="zh-CN" altLang="en-US" smtClean="0"/>
              <a:t>8</a:t>
            </a:fld>
            <a:endParaRPr lang="zh-CN" altLang="en-US" dirty="0"/>
          </a:p>
        </p:txBody>
      </p:sp>
    </p:spTree>
    <p:extLst>
      <p:ext uri="{BB962C8B-B14F-4D97-AF65-F5344CB8AC3E}">
        <p14:creationId xmlns:p14="http://schemas.microsoft.com/office/powerpoint/2010/main" val="319971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9</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r>
              <a:rPr lang="zh-CN" altLang="en-US" b="1" dirty="0"/>
              <a:t>点击小房子回到对话</a:t>
            </a:r>
            <a:r>
              <a:rPr lang="en-US" altLang="zh-CN" b="1" dirty="0"/>
              <a:t>1</a:t>
            </a:r>
            <a:r>
              <a:rPr lang="zh-CN" altLang="en-US" b="1" dirty="0"/>
              <a:t>分目录页；点击箭头回到对话</a:t>
            </a:r>
            <a:r>
              <a:rPr lang="en-US" altLang="zh-CN" b="1" dirty="0"/>
              <a:t>1</a:t>
            </a:r>
            <a:r>
              <a:rPr lang="zh-CN" altLang="en-US" b="1" dirty="0"/>
              <a:t>课文部分</a:t>
            </a:r>
          </a:p>
        </p:txBody>
      </p:sp>
      <p:sp>
        <p:nvSpPr>
          <p:cNvPr id="4" name="灯片编号占位符 3"/>
          <p:cNvSpPr>
            <a:spLocks noGrp="1"/>
          </p:cNvSpPr>
          <p:nvPr>
            <p:ph type="sldNum" sz="quarter" idx="10"/>
          </p:nvPr>
        </p:nvSpPr>
        <p:spPr/>
        <p:txBody>
          <a:bodyPr/>
          <a:lstStyle/>
          <a:p>
            <a:fld id="{FC04051B-6DBA-4D4E-8287-134686DBA68D}" type="slidenum">
              <a:rPr lang="zh-CN" altLang="en-US" smtClean="0"/>
              <a:t>10</a:t>
            </a:fld>
            <a:endParaRPr lang="zh-CN" altLang="en-US" dirty="0"/>
          </a:p>
        </p:txBody>
      </p:sp>
    </p:spTree>
    <p:extLst>
      <p:ext uri="{BB962C8B-B14F-4D97-AF65-F5344CB8AC3E}">
        <p14:creationId xmlns:p14="http://schemas.microsoft.com/office/powerpoint/2010/main" val="2447837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ea typeface="宋体" panose="02010600030101010101" pitchFamily="2" charset="-122"/>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ea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3673825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a typeface="宋体" panose="02010600030101010101" pitchFamily="2" charset="-122"/>
              </a:defRPr>
            </a:lvl1pPr>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2382014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lvl1pPr>
              <a:defRPr>
                <a:ea typeface="宋体" panose="02010600030101010101" pitchFamily="2" charset="-122"/>
              </a:defRPr>
            </a:lvl1pPr>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3600026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973429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044343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76299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435500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310190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625257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宋体" panose="02010600030101010101" pitchFamily="2"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88819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a typeface="宋体" panose="02010600030101010101" pitchFamily="2"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547867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ea typeface="宋体" panose="02010600030101010101" pitchFamily="2" charset="-122"/>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ea typeface="宋体" panose="02010600030101010101" pitchFamily="2"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Date Placeholder 3"/>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1180915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a typeface="宋体" panose="02010600030101010101" pitchFamily="2" charset="-122"/>
              </a:defRPr>
            </a:lvl1pPr>
          </a:lstStyle>
          <a:p>
            <a:r>
              <a:rPr lang="zh-CN" altLang="en-US" dirty="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4"/>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6" name="Footer Placeholder 5"/>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1354950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defRPr>
                <a:ea typeface="宋体" panose="02010600030101010101" pitchFamily="2" charset="-122"/>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nvPr>
        </p:nvSpPr>
        <p:spPr>
          <a:xfrm>
            <a:off x="629842" y="2505075"/>
            <a:ext cx="3868340"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Date Placeholder 6"/>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8" name="Footer Placeholder 7"/>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2229223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a typeface="宋体" panose="02010600030101010101" pitchFamily="2"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4" name="Footer Placeholder 3"/>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3832759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3" name="Footer Placeholder 2"/>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149705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ea typeface="宋体" panose="02010600030101010101" pitchFamily="2"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ea typeface="宋体" panose="02010600030101010101" pitchFamily="2" charset="-122"/>
              </a:defRPr>
            </a:lvl1pPr>
            <a:lvl2pPr>
              <a:defRPr sz="2800">
                <a:ea typeface="宋体" panose="02010600030101010101" pitchFamily="2" charset="-122"/>
              </a:defRPr>
            </a:lvl2pPr>
            <a:lvl3pPr>
              <a:defRPr sz="2400">
                <a:ea typeface="宋体" panose="02010600030101010101" pitchFamily="2" charset="-122"/>
              </a:defRPr>
            </a:lvl3pPr>
            <a:lvl4pPr>
              <a:defRPr sz="2000">
                <a:ea typeface="宋体" panose="02010600030101010101" pitchFamily="2" charset="-122"/>
              </a:defRPr>
            </a:lvl4pPr>
            <a:lvl5pPr>
              <a:defRPr sz="2000">
                <a:ea typeface="宋体" panose="02010600030101010101" pitchFamily="2" charset="-122"/>
              </a:defRPr>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ea typeface="宋体" panose="02010600030101010101" pitchFamily="2"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Date Placeholder 4"/>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6" name="Footer Placeholder 5"/>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4198314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ea typeface="宋体" panose="02010600030101010101" pitchFamily="2" charset="-122"/>
              </a:defRPr>
            </a:lvl1pPr>
          </a:lstStyle>
          <a:p>
            <a:r>
              <a:rPr lang="zh-CN" altLang="en-US" dirty="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ea typeface="宋体" panose="02010600030101010101" pitchFamily="2"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ea typeface="宋体" panose="02010600030101010101" pitchFamily="2"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Date Placeholder 4"/>
          <p:cNvSpPr>
            <a:spLocks noGrp="1"/>
          </p:cNvSpPr>
          <p:nvPr>
            <p:ph type="dt" sz="half" idx="10"/>
          </p:nvPr>
        </p:nvSpPr>
        <p:spPr/>
        <p:txBody>
          <a:bodyPr/>
          <a:lstStyle>
            <a:lvl1pPr>
              <a:defRPr>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6" name="Footer Placeholder 5"/>
          <p:cNvSpPr>
            <a:spLocks noGrp="1"/>
          </p:cNvSpPr>
          <p:nvPr>
            <p:ph type="ftr" sz="quarter" idx="11"/>
          </p:nvPr>
        </p:nvSpPr>
        <p:spPr/>
        <p:txBody>
          <a:bodyPr/>
          <a:lstStyle>
            <a:lvl1pPr>
              <a:defRPr>
                <a:ea typeface="宋体" panose="0201060003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466177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C761B6B1-B95C-490C-AA02-FCEE877AE88A}" type="datetimeFigureOut">
              <a:rPr lang="zh-CN" altLang="en-US" smtClean="0"/>
              <a:pPr/>
              <a:t>2018/5/16</a:t>
            </a:fld>
            <a:endParaRPr lang="zh-CN" alt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FF9B852-F455-4FB3-84DD-498F52E94EBD}" type="slidenum">
              <a:rPr lang="zh-CN" altLang="en-US" smtClean="0"/>
              <a:pPr/>
              <a:t>‹#›</a:t>
            </a:fld>
            <a:endParaRPr lang="zh-CN" altLang="en-US" dirty="0"/>
          </a:p>
        </p:txBody>
      </p:sp>
    </p:spTree>
    <p:extLst>
      <p:ext uri="{BB962C8B-B14F-4D97-AF65-F5344CB8AC3E}">
        <p14:creationId xmlns:p14="http://schemas.microsoft.com/office/powerpoint/2010/main" val="28628987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宋体"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488117345"/>
      </p:ext>
    </p:extLst>
  </p:cSld>
  <p:clrMap bg1="lt1" tx1="dk1" bg2="lt2" tx2="dk2" accent1="accent1" accent2="accent2" accent3="accent3" accent4="accent4" accent5="accent5" accent6="accent6" hlink="hlink" folHlink="folHlink"/>
  <p:sldLayoutIdLst>
    <p:sldLayoutId id="2147483673"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926191827"/>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121742732"/>
      </p:ext>
    </p:extLst>
  </p:cSld>
  <p:clrMap bg1="lt1" tx1="dk1" bg2="lt2" tx2="dk2" accent1="accent1" accent2="accent2" accent3="accent3" accent4="accent4" accent5="accent5" accent6="accent6" hlink="hlink" folHlink="folHlink"/>
  <p:sldLayoutIdLst>
    <p:sldLayoutId id="2147483679"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971103138"/>
      </p:ext>
    </p:extLst>
  </p:cSld>
  <p:clrMap bg1="lt1" tx1="dk1" bg2="lt2" tx2="dk2" accent1="accent1" accent2="accent2" accent3="accent3" accent4="accent4" accent5="accent5" accent6="accent6" hlink="hlink" folHlink="folHlink"/>
  <p:sldLayoutIdLst>
    <p:sldLayoutId id="2147483681"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605501145"/>
      </p:ext>
    </p:extLst>
  </p:cSld>
  <p:clrMap bg1="lt1" tx1="dk1" bg2="lt2" tx2="dk2" accent1="accent1" accent2="accent2" accent3="accent3" accent4="accent4" accent5="accent5" accent6="accent6" hlink="hlink" folHlink="folHlink"/>
  <p:sldLayoutIdLst>
    <p:sldLayoutId id="2147483693"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25556667"/>
      </p:ext>
    </p:extLst>
  </p:cSld>
  <p:clrMap bg1="lt1" tx1="dk1" bg2="lt2" tx2="dk2" accent1="accent1" accent2="accent2" accent3="accent3" accent4="accent4" accent5="accent5" accent6="accent6" hlink="hlink" folHlink="folHlink"/>
  <p:sldLayoutIdLst>
    <p:sldLayoutId id="2147483707"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fld id="{BA8F85BC-3D75-498B-B410-ACC93785759F}" type="datetimeFigureOut">
              <a:rPr lang="zh-CN" altLang="en-US" smtClean="0">
                <a:solidFill>
                  <a:prstClr val="black">
                    <a:tint val="75000"/>
                  </a:prstClr>
                </a:solidFill>
              </a:rPr>
              <a:pPr/>
              <a:t>2018/5/16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fld id="{38F8036A-413E-4D0E-B40F-4A5C0955AD5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081542"/>
      </p:ext>
    </p:extLst>
  </p:cSld>
  <p:clrMap bg1="lt1" tx1="dk1" bg2="lt2" tx2="dk2" accent1="accent1" accent2="accent2" accent3="accent3" accent4="accent4" accent5="accent5" accent6="accent6" hlink="hlink" folHlink="folHlink"/>
  <p:sldLayoutIdLst>
    <p:sldLayoutId id="2147483709" r:id="rId1"/>
  </p:sldLayoutIdLst>
  <p:txStyles>
    <p:titleStyle>
      <a:lvl1pPr algn="ctr" defTabSz="914400" rtl="0" eaLnBrk="1" latinLnBrk="0" hangingPunct="1">
        <a:spcBef>
          <a:spcPct val="0"/>
        </a:spcBef>
        <a:buNone/>
        <a:defRPr sz="4400" kern="1200">
          <a:solidFill>
            <a:schemeClr val="tx1"/>
          </a:solidFill>
          <a:latin typeface="+mj-lt"/>
          <a:ea typeface="宋体" panose="02010600030101010101"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宋体" panose="02010600030101010101"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宋体" panose="02010600030101010101"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宋体" panose="02010600030101010101"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image" Target="../media/image3.png"/><Relationship Id="rId7" Type="http://schemas.openxmlformats.org/officeDocument/2006/relationships/slide" Target="slide16.xm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slide" Target="slide15.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4.xml"/><Relationship Id="rId7" Type="http://schemas.openxmlformats.org/officeDocument/2006/relationships/slide" Target="slide40.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slide" Target="slide24.xml"/><Relationship Id="rId5" Type="http://schemas.openxmlformats.org/officeDocument/2006/relationships/slide" Target="slide27.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3.png"/><Relationship Id="rId7"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slide" Target="slide5.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slide" Target="slide4.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350"/>
            <a:ext cx="9144000" cy="13713091"/>
          </a:xfrm>
          <a:prstGeom prst="rect">
            <a:avLst/>
          </a:prstGeom>
        </p:spPr>
      </p:pic>
      <p:sp>
        <p:nvSpPr>
          <p:cNvPr id="8" name="矩形 7"/>
          <p:cNvSpPr/>
          <p:nvPr/>
        </p:nvSpPr>
        <p:spPr>
          <a:xfrm>
            <a:off x="15443" y="4500154"/>
            <a:ext cx="2344122" cy="794084"/>
          </a:xfrm>
          <a:prstGeom prst="rect">
            <a:avLst/>
          </a:prstGeom>
          <a:solidFill>
            <a:schemeClr val="accent2">
              <a:lumMod val="50000"/>
              <a:alpha val="5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ko-KR" altLang="en-US" sz="4400" b="1" dirty="0" smtClean="0">
                <a:latin typeface="Batang" panose="02030600000101010101" pitchFamily="18" charset="-127"/>
                <a:ea typeface="Batang" panose="02030600000101010101" pitchFamily="18" charset="-127"/>
              </a:rPr>
              <a:t>제</a:t>
            </a:r>
            <a:r>
              <a:rPr kumimoji="1" lang="en-US" altLang="ko-KR" sz="4400" b="1" dirty="0" smtClean="0">
                <a:latin typeface="Batang" panose="02030600000101010101" pitchFamily="18" charset="-127"/>
                <a:ea typeface="Batang" panose="02030600000101010101" pitchFamily="18" charset="-127"/>
              </a:rPr>
              <a:t>14</a:t>
            </a:r>
            <a:r>
              <a:rPr kumimoji="1" lang="ko-KR" altLang="en-US" sz="4400" b="1" dirty="0" smtClean="0">
                <a:latin typeface="Batang" panose="02030600000101010101" pitchFamily="18" charset="-127"/>
                <a:ea typeface="Batang" panose="02030600000101010101" pitchFamily="18" charset="-127"/>
              </a:rPr>
              <a:t>과</a:t>
            </a:r>
            <a:endParaRPr kumimoji="1" lang="zh-CN" altLang="en-US" sz="4400" b="1" dirty="0">
              <a:latin typeface="Batang" panose="02030600000101010101" pitchFamily="18" charset="-127"/>
              <a:ea typeface="Batang" panose="02030600000101010101" pitchFamily="18" charset="-127"/>
            </a:endParaRPr>
          </a:p>
        </p:txBody>
      </p:sp>
      <p:sp>
        <p:nvSpPr>
          <p:cNvPr id="9" name="矩形 8"/>
          <p:cNvSpPr/>
          <p:nvPr/>
        </p:nvSpPr>
        <p:spPr>
          <a:xfrm>
            <a:off x="2359565" y="4500154"/>
            <a:ext cx="6954254" cy="794084"/>
          </a:xfrm>
          <a:prstGeom prst="rect">
            <a:avLst/>
          </a:prstGeom>
          <a:solidFill>
            <a:schemeClr val="accent4">
              <a:lumMod val="60000"/>
              <a:lumOff val="40000"/>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ko-KR" altLang="en-US" sz="2800" b="1" dirty="0">
                <a:solidFill>
                  <a:schemeClr val="tx1"/>
                </a:solidFill>
                <a:latin typeface="Batang" panose="02030600000101010101" pitchFamily="18" charset="-127"/>
                <a:ea typeface="Batang" panose="02030600000101010101" pitchFamily="18" charset="-127"/>
              </a:rPr>
              <a:t>현금 영수증으로 </a:t>
            </a:r>
            <a:r>
              <a:rPr kumimoji="1" lang="ko-KR" altLang="en-US" sz="2800" b="1" dirty="0" smtClean="0">
                <a:solidFill>
                  <a:schemeClr val="tx1"/>
                </a:solidFill>
                <a:latin typeface="Batang" panose="02030600000101010101" pitchFamily="18" charset="-127"/>
                <a:ea typeface="Batang" panose="02030600000101010101" pitchFamily="18" charset="-127"/>
              </a:rPr>
              <a:t>어떻게 소득공제를 </a:t>
            </a:r>
            <a:r>
              <a:rPr kumimoji="1" lang="ko-KR" altLang="en-US" sz="2800" b="1" dirty="0">
                <a:solidFill>
                  <a:schemeClr val="tx1"/>
                </a:solidFill>
                <a:latin typeface="Batang" panose="02030600000101010101" pitchFamily="18" charset="-127"/>
                <a:ea typeface="Batang" panose="02030600000101010101" pitchFamily="18" charset="-127"/>
              </a:rPr>
              <a:t>받아？</a:t>
            </a:r>
            <a:endParaRPr kumimoji="1" lang="zh-CN" altLang="en-US" sz="2800" b="1" dirty="0">
              <a:solidFill>
                <a:schemeClr val="tx1"/>
              </a:solidFill>
              <a:latin typeface="Batang" panose="02030600000101010101" pitchFamily="18" charset="-127"/>
              <a:ea typeface="Batang" panose="02030600000101010101" pitchFamily="18" charset="-127"/>
            </a:endParaRPr>
          </a:p>
        </p:txBody>
      </p:sp>
    </p:spTree>
    <p:extLst>
      <p:ext uri="{BB962C8B-B14F-4D97-AF65-F5344CB8AC3E}">
        <p14:creationId xmlns:p14="http://schemas.microsoft.com/office/powerpoint/2010/main" val="3495556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7" name="矩形 6"/>
          <p:cNvSpPr/>
          <p:nvPr/>
        </p:nvSpPr>
        <p:spPr>
          <a:xfrm>
            <a:off x="612526" y="1130970"/>
            <a:ext cx="8197774" cy="5986254"/>
          </a:xfrm>
          <a:prstGeom prst="rect">
            <a:avLst/>
          </a:prstGeom>
          <a:solidFill>
            <a:schemeClr val="accent3">
              <a:lumMod val="40000"/>
              <a:lumOff val="60000"/>
            </a:schemeClr>
          </a:solidFill>
        </p:spPr>
        <p:txBody>
          <a:bodyPr wrap="square">
            <a:spAutoFit/>
          </a:bodyPr>
          <a:lstStyle/>
          <a:p>
            <a:r>
              <a:rPr lang="en-US" altLang="ko-KR" sz="2800" b="1" dirty="0" smtClean="0">
                <a:latin typeface="宋体" panose="02010600030101010101" pitchFamily="2" charset="-122"/>
                <a:ea typeface="宋体" panose="02010600030101010101" pitchFamily="2" charset="-122"/>
              </a:rPr>
              <a:t>2.</a:t>
            </a:r>
            <a:r>
              <a:rPr lang="ko-KR" altLang="en-US" sz="2800" b="1" dirty="0"/>
              <a:t> 어차피 ～</a:t>
            </a:r>
            <a:r>
              <a:rPr lang="en-US" altLang="ko-KR" sz="2800" b="1" dirty="0"/>
              <a:t>(</a:t>
            </a:r>
            <a:r>
              <a:rPr lang="ko-KR" altLang="en-US" sz="2800" b="1" dirty="0"/>
              <a:t>으</a:t>
            </a:r>
            <a:r>
              <a:rPr lang="en-US" altLang="ko-KR" sz="2800" b="1" dirty="0"/>
              <a:t>)</a:t>
            </a:r>
            <a:r>
              <a:rPr lang="ko-KR" altLang="en-US" sz="2800" b="1" dirty="0"/>
              <a:t>니까</a:t>
            </a:r>
          </a:p>
          <a:p>
            <a:r>
              <a:rPr lang="ko-KR" altLang="en-US" sz="2400" dirty="0">
                <a:latin typeface="宋体" panose="02010600030101010101" pitchFamily="2" charset="-122"/>
                <a:ea typeface="宋体" panose="02010600030101010101" pitchFamily="2" charset="-122"/>
              </a:rPr>
              <a:t>副词“어차피”表示“无论如何，无论怎样，反正”之意。“～</a:t>
            </a:r>
            <a:r>
              <a:rPr lang="en-US" altLang="ko-KR" sz="2400" dirty="0">
                <a:latin typeface="宋体" panose="02010600030101010101" pitchFamily="2" charset="-122"/>
                <a:ea typeface="宋体" panose="02010600030101010101" pitchFamily="2" charset="-122"/>
              </a:rPr>
              <a:t>(</a:t>
            </a:r>
            <a:r>
              <a:rPr lang="ko-KR" altLang="en-US" sz="2400" dirty="0">
                <a:latin typeface="宋体" panose="02010600030101010101" pitchFamily="2" charset="-122"/>
                <a:ea typeface="宋体" panose="02010600030101010101" pitchFamily="2" charset="-122"/>
              </a:rPr>
              <a:t>으</a:t>
            </a:r>
            <a:r>
              <a:rPr lang="en-US" altLang="ko-KR" sz="2400" dirty="0">
                <a:latin typeface="宋体" panose="02010600030101010101" pitchFamily="2" charset="-122"/>
                <a:ea typeface="宋体" panose="02010600030101010101" pitchFamily="2" charset="-122"/>
              </a:rPr>
              <a:t>)</a:t>
            </a:r>
            <a:r>
              <a:rPr lang="ko-KR" altLang="en-US" sz="2400" dirty="0">
                <a:latin typeface="宋体" panose="02010600030101010101" pitchFamily="2" charset="-122"/>
                <a:ea typeface="宋体" panose="02010600030101010101" pitchFamily="2" charset="-122"/>
              </a:rPr>
              <a:t>니까”是表示原因的连接词尾。当“어차피”和“～</a:t>
            </a:r>
            <a:r>
              <a:rPr lang="en-US" altLang="ko-KR" sz="2400" dirty="0">
                <a:latin typeface="宋体" panose="02010600030101010101" pitchFamily="2" charset="-122"/>
                <a:ea typeface="宋体" panose="02010600030101010101" pitchFamily="2" charset="-122"/>
              </a:rPr>
              <a:t>(</a:t>
            </a:r>
            <a:r>
              <a:rPr lang="ko-KR" altLang="en-US" sz="2400" dirty="0">
                <a:latin typeface="宋体" panose="02010600030101010101" pitchFamily="2" charset="-122"/>
                <a:ea typeface="宋体" panose="02010600030101010101" pitchFamily="2" charset="-122"/>
              </a:rPr>
              <a:t>으</a:t>
            </a:r>
            <a:r>
              <a:rPr lang="en-US" altLang="ko-KR" sz="2400" dirty="0">
                <a:latin typeface="宋体" panose="02010600030101010101" pitchFamily="2" charset="-122"/>
                <a:ea typeface="宋体" panose="02010600030101010101" pitchFamily="2" charset="-122"/>
              </a:rPr>
              <a:t>)</a:t>
            </a:r>
            <a:r>
              <a:rPr lang="ko-KR" altLang="en-US" sz="2400" dirty="0">
                <a:latin typeface="宋体" panose="02010600030101010101" pitchFamily="2" charset="-122"/>
                <a:ea typeface="宋体" panose="02010600030101010101" pitchFamily="2" charset="-122"/>
              </a:rPr>
              <a:t>니까”结合使用时，可以表达确定的原因，相当于汉语的</a:t>
            </a:r>
            <a:r>
              <a:rPr lang="zh-CN" altLang="en-US" sz="2400" dirty="0">
                <a:latin typeface="宋体" panose="02010600030101010101" pitchFamily="2" charset="-122"/>
                <a:ea typeface="宋体" panose="02010600030101010101" pitchFamily="2" charset="-122"/>
              </a:rPr>
              <a:t>“反正</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，所以</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endParaRPr lang="en-US" altLang="zh-CN" sz="2800" dirty="0">
              <a:latin typeface="宋体" panose="02010600030101010101" pitchFamily="2" charset="-122"/>
              <a:ea typeface="宋体" panose="02010600030101010101" pitchFamily="2" charset="-122"/>
            </a:endParaRPr>
          </a:p>
          <a:p>
            <a:endParaRPr lang="en-US" altLang="zh-CN" sz="2800" dirty="0" smtClean="0">
              <a:latin typeface="宋体" panose="02010600030101010101" pitchFamily="2" charset="-122"/>
              <a:ea typeface="宋体" panose="02010600030101010101" pitchFamily="2" charset="-122"/>
            </a:endParaRPr>
          </a:p>
          <a:p>
            <a:endParaRPr lang="en-US" altLang="zh-CN" sz="2800" dirty="0">
              <a:latin typeface="宋体" panose="02010600030101010101" pitchFamily="2" charset="-122"/>
              <a:ea typeface="宋体" panose="02010600030101010101" pitchFamily="2" charset="-122"/>
            </a:endParaRPr>
          </a:p>
          <a:p>
            <a:endParaRPr lang="en-US" altLang="zh-CN" sz="2800" dirty="0" smtClean="0">
              <a:latin typeface="宋体" panose="02010600030101010101" pitchFamily="2" charset="-122"/>
              <a:ea typeface="宋体" panose="02010600030101010101" pitchFamily="2" charset="-122"/>
            </a:endParaRPr>
          </a:p>
          <a:p>
            <a:endParaRPr lang="en-US" altLang="zh-CN" sz="2800" dirty="0">
              <a:latin typeface="宋体" panose="02010600030101010101" pitchFamily="2" charset="-122"/>
              <a:ea typeface="宋体" panose="02010600030101010101" pitchFamily="2" charset="-122"/>
            </a:endParaRPr>
          </a:p>
          <a:p>
            <a:endParaRPr lang="en-US" altLang="zh-CN" sz="1400" dirty="0">
              <a:latin typeface="宋体" panose="02010600030101010101" pitchFamily="2" charset="-122"/>
              <a:ea typeface="宋体" panose="02010600030101010101" pitchFamily="2" charset="-122"/>
            </a:endParaRPr>
          </a:p>
          <a:p>
            <a:pPr>
              <a:lnSpc>
                <a:spcPct val="150000"/>
              </a:lnSpc>
            </a:pPr>
            <a:endParaRPr lang="en-US" altLang="zh-CN" sz="1400" dirty="0" smtClean="0">
              <a:latin typeface="宋体" panose="02010600030101010101" pitchFamily="2" charset="-122"/>
              <a:ea typeface="宋体" panose="02010600030101010101" pitchFamily="2" charset="-122"/>
            </a:endParaRPr>
          </a:p>
          <a:p>
            <a:pPr>
              <a:lnSpc>
                <a:spcPct val="150000"/>
              </a:lnSpc>
            </a:pPr>
            <a:endParaRPr lang="en-US" altLang="zh-CN" sz="1400" dirty="0">
              <a:latin typeface="宋体" panose="02010600030101010101" pitchFamily="2" charset="-122"/>
              <a:ea typeface="宋体" panose="02010600030101010101" pitchFamily="2" charset="-122"/>
            </a:endParaRPr>
          </a:p>
          <a:p>
            <a:pPr>
              <a:lnSpc>
                <a:spcPct val="150000"/>
              </a:lnSpc>
            </a:pPr>
            <a:endParaRPr lang="en-US" altLang="zh-CN" sz="1400" dirty="0" smtClean="0">
              <a:latin typeface="宋体" panose="02010600030101010101" pitchFamily="2" charset="-122"/>
              <a:ea typeface="宋体" panose="02010600030101010101" pitchFamily="2" charset="-122"/>
            </a:endParaRPr>
          </a:p>
          <a:p>
            <a:pPr>
              <a:lnSpc>
                <a:spcPct val="150000"/>
              </a:lnSpc>
            </a:pPr>
            <a:endParaRPr lang="en-US" altLang="zh-CN" sz="1400" dirty="0">
              <a:latin typeface="宋体" panose="02010600030101010101" pitchFamily="2" charset="-122"/>
              <a:ea typeface="宋体" panose="02010600030101010101" pitchFamily="2" charset="-122"/>
            </a:endParaRPr>
          </a:p>
          <a:p>
            <a:pPr>
              <a:lnSpc>
                <a:spcPct val="150000"/>
              </a:lnSpc>
            </a:pPr>
            <a:endParaRPr lang="en-US" altLang="zh-CN" sz="1400" dirty="0">
              <a:latin typeface="宋体" panose="02010600030101010101" pitchFamily="2" charset="-122"/>
              <a:ea typeface="宋体" panose="02010600030101010101" pitchFamily="2" charset="-122"/>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30862" y="3191332"/>
            <a:ext cx="8161101" cy="3416320"/>
          </a:xfrm>
          <a:prstGeom prst="rect">
            <a:avLst/>
          </a:prstGeom>
          <a:noFill/>
          <a:ln w="22225">
            <a:solidFill>
              <a:schemeClr val="accent6"/>
            </a:solidFill>
          </a:ln>
        </p:spPr>
        <p:txBody>
          <a:bodyPr wrap="square" rtlCol="0">
            <a:spAutoFit/>
          </a:bodyPr>
          <a:lstStyle/>
          <a:p>
            <a:r>
              <a:rPr lang="zh-CN" altLang="en-US" sz="2400" dirty="0" smtClean="0">
                <a:solidFill>
                  <a:srgbClr val="FFC000"/>
                </a:solidFill>
                <a:ea typeface="宋体" panose="02010600030101010101" pitchFamily="2" charset="-122"/>
              </a:rPr>
              <a:t>例</a:t>
            </a:r>
            <a:endParaRPr lang="en-US" altLang="zh-CN" sz="2400" dirty="0" smtClean="0">
              <a:solidFill>
                <a:srgbClr val="FFC000"/>
              </a:solidFill>
              <a:ea typeface="宋体" panose="02010600030101010101" pitchFamily="2" charset="-122"/>
            </a:endParaRPr>
          </a:p>
          <a:p>
            <a:r>
              <a:rPr lang="en-US" altLang="ko-KR" sz="2400" dirty="0" smtClean="0"/>
              <a:t>1</a:t>
            </a:r>
            <a:r>
              <a:rPr lang="en-US" altLang="ko-KR" sz="2400" dirty="0"/>
              <a:t>) </a:t>
            </a:r>
            <a:r>
              <a:rPr lang="ko-KR" altLang="en-US" sz="2400" dirty="0"/>
              <a:t>저도 어차피 학교에 가야 하니까 제가 대신 갖다 줄게요</a:t>
            </a:r>
            <a:r>
              <a:rPr lang="en-US" altLang="ko-KR" sz="2400" dirty="0"/>
              <a:t>.</a:t>
            </a:r>
          </a:p>
          <a:p>
            <a:r>
              <a:rPr lang="zh-CN" altLang="en-US" sz="2400" dirty="0">
                <a:latin typeface="宋体" panose="02010600030101010101" pitchFamily="2" charset="-122"/>
                <a:ea typeface="宋体" panose="02010600030101010101" pitchFamily="2" charset="-122"/>
              </a:rPr>
              <a:t>反正我也要去学校，我替你拿过来吧。</a:t>
            </a:r>
          </a:p>
          <a:p>
            <a:r>
              <a:rPr lang="en-US" altLang="ko-KR" sz="2400" dirty="0"/>
              <a:t>2) </a:t>
            </a:r>
            <a:r>
              <a:rPr lang="ko-KR" altLang="en-US" sz="2400" dirty="0"/>
              <a:t>어차피 여기까지 왔으니까 들어가 보는 게 어때요</a:t>
            </a:r>
            <a:r>
              <a:rPr lang="en-US" altLang="ko-KR" sz="2400" dirty="0"/>
              <a:t>?</a:t>
            </a:r>
          </a:p>
          <a:p>
            <a:r>
              <a:rPr lang="zh-CN" altLang="en-US" sz="2400" dirty="0">
                <a:latin typeface="宋体" panose="02010600030101010101" pitchFamily="2" charset="-122"/>
                <a:ea typeface="宋体" panose="02010600030101010101" pitchFamily="2" charset="-122"/>
              </a:rPr>
              <a:t>反正已经到这里了，那就进去看看怎么样？</a:t>
            </a:r>
          </a:p>
          <a:p>
            <a:r>
              <a:rPr lang="en-US" altLang="ko-KR" sz="2400" dirty="0"/>
              <a:t>3) </a:t>
            </a:r>
            <a:r>
              <a:rPr lang="ko-KR" altLang="en-US" sz="2400" dirty="0"/>
              <a:t>가</a:t>
            </a:r>
            <a:r>
              <a:rPr lang="en-US" altLang="ko-KR" sz="2400" dirty="0"/>
              <a:t>: </a:t>
            </a:r>
            <a:r>
              <a:rPr lang="ko-KR" altLang="en-US" sz="2400" dirty="0"/>
              <a:t>이것도 계산해 드릴까요</a:t>
            </a:r>
            <a:r>
              <a:rPr lang="en-US" altLang="ko-KR" sz="2400" dirty="0"/>
              <a:t>?</a:t>
            </a:r>
          </a:p>
          <a:p>
            <a:r>
              <a:rPr lang="zh-CN" altLang="en-US" sz="2400" dirty="0">
                <a:latin typeface="宋体" panose="02010600030101010101" pitchFamily="2" charset="-122"/>
                <a:ea typeface="宋体" panose="02010600030101010101" pitchFamily="2" charset="-122"/>
              </a:rPr>
              <a:t>这个也给您一起算吗</a:t>
            </a:r>
            <a:r>
              <a:rPr lang="en-US" altLang="zh-CN" sz="2400" dirty="0">
                <a:latin typeface="宋体" panose="02010600030101010101" pitchFamily="2" charset="-122"/>
                <a:ea typeface="宋体" panose="02010600030101010101" pitchFamily="2" charset="-122"/>
              </a:rPr>
              <a:t>?</a:t>
            </a:r>
          </a:p>
          <a:p>
            <a:r>
              <a:rPr lang="ko-KR" altLang="en-US" sz="2400" dirty="0"/>
              <a:t>나</a:t>
            </a:r>
            <a:r>
              <a:rPr lang="en-US" altLang="ko-KR" sz="2400" dirty="0"/>
              <a:t>: </a:t>
            </a:r>
            <a:r>
              <a:rPr lang="ko-KR" altLang="en-US" sz="2400" dirty="0"/>
              <a:t>어차피 계산해야 되니까 다 같이 계산해 주세요</a:t>
            </a:r>
            <a:r>
              <a:rPr lang="en-US" altLang="ko-KR" sz="2400" dirty="0"/>
              <a:t>.</a:t>
            </a:r>
          </a:p>
          <a:p>
            <a:r>
              <a:rPr lang="zh-CN" altLang="en-US" sz="2400" dirty="0">
                <a:latin typeface="宋体" panose="02010600030101010101" pitchFamily="2" charset="-122"/>
                <a:ea typeface="宋体" panose="02010600030101010101" pitchFamily="2" charset="-122"/>
              </a:rPr>
              <a:t>反正也要算的，那就都一起算吧。</a:t>
            </a:r>
            <a:endParaRPr lang="en-US" altLang="zh-CN"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0012037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44914" y="1484557"/>
            <a:ext cx="8111103" cy="3046988"/>
          </a:xfrm>
          <a:prstGeom prst="rect">
            <a:avLst/>
          </a:prstGeom>
          <a:noFill/>
          <a:ln w="22225">
            <a:solidFill>
              <a:schemeClr val="accent6"/>
            </a:solidFill>
          </a:ln>
        </p:spPr>
        <p:txBody>
          <a:bodyPr wrap="square" rtlCol="0">
            <a:spAutoFit/>
          </a:bodyPr>
          <a:lstStyle/>
          <a:p>
            <a:pPr>
              <a:lnSpc>
                <a:spcPct val="200000"/>
              </a:lnSpc>
            </a:pPr>
            <a:r>
              <a:rPr lang="en-US" altLang="ko-KR" sz="2400" dirty="0" smtClean="0"/>
              <a:t>4) </a:t>
            </a:r>
            <a:r>
              <a:rPr lang="ko-KR" altLang="en-US" sz="2400" dirty="0" smtClean="0"/>
              <a:t>가</a:t>
            </a:r>
            <a:r>
              <a:rPr lang="en-US" altLang="ko-KR" sz="2400" dirty="0" smtClean="0"/>
              <a:t>: </a:t>
            </a:r>
            <a:r>
              <a:rPr lang="ko-KR" altLang="en-US" sz="2400" dirty="0" smtClean="0"/>
              <a:t>어제 산 옷이 안 맞아요</a:t>
            </a:r>
            <a:r>
              <a:rPr lang="en-US" altLang="ko-KR" sz="2400" dirty="0" smtClean="0"/>
              <a:t>.</a:t>
            </a:r>
          </a:p>
          <a:p>
            <a:pPr>
              <a:lnSpc>
                <a:spcPct val="200000"/>
              </a:lnSpc>
            </a:pPr>
            <a:r>
              <a:rPr lang="ko-KR" altLang="en-US" sz="2400" dirty="0" smtClean="0"/>
              <a:t>나</a:t>
            </a:r>
            <a:r>
              <a:rPr lang="en-US" altLang="ko-KR" sz="2400" dirty="0" smtClean="0"/>
              <a:t>: </a:t>
            </a:r>
            <a:r>
              <a:rPr lang="en-US" altLang="ko-KR" sz="2400" dirty="0" smtClean="0">
                <a:sym typeface="Symbol"/>
              </a:rPr>
              <a:t> </a:t>
            </a:r>
            <a:r>
              <a:rPr lang="ko-KR" altLang="en-US" sz="2400" dirty="0" smtClean="0"/>
              <a:t>　　　　　　　　　　　　　　　　　　　　　　　　　　　　</a:t>
            </a:r>
          </a:p>
          <a:p>
            <a:pPr>
              <a:lnSpc>
                <a:spcPct val="200000"/>
              </a:lnSpc>
            </a:pPr>
            <a:r>
              <a:rPr lang="en-US" altLang="ko-KR" sz="2400" dirty="0" smtClean="0"/>
              <a:t>5) </a:t>
            </a:r>
            <a:r>
              <a:rPr lang="ko-KR" altLang="en-US" sz="2400" dirty="0" smtClean="0"/>
              <a:t>가</a:t>
            </a:r>
            <a:r>
              <a:rPr lang="en-US" altLang="ko-KR" sz="2400" dirty="0" smtClean="0"/>
              <a:t>: </a:t>
            </a:r>
            <a:r>
              <a:rPr lang="ko-KR" altLang="en-US" sz="2400" dirty="0" smtClean="0"/>
              <a:t>배는 고픈데 추워서 나가기가 싫어요</a:t>
            </a:r>
            <a:r>
              <a:rPr lang="en-US" altLang="ko-KR" sz="2400" dirty="0" smtClean="0"/>
              <a:t>.</a:t>
            </a:r>
          </a:p>
          <a:p>
            <a:pPr>
              <a:lnSpc>
                <a:spcPct val="200000"/>
              </a:lnSpc>
            </a:pPr>
            <a:r>
              <a:rPr lang="ko-KR" altLang="en-US" sz="2400" dirty="0" smtClean="0"/>
              <a:t>나</a:t>
            </a:r>
            <a:r>
              <a:rPr lang="en-US" altLang="ko-KR" sz="2400" dirty="0" smtClean="0"/>
              <a:t>:</a:t>
            </a:r>
            <a:r>
              <a:rPr lang="en-US" altLang="ko-KR" sz="2400" dirty="0" smtClean="0">
                <a:sym typeface="Symbol"/>
              </a:rPr>
              <a:t> </a:t>
            </a:r>
            <a:r>
              <a:rPr lang="ko-KR" altLang="en-US" sz="2400" dirty="0" smtClean="0"/>
              <a:t>　　　　　　　　　　　　　　　　　　　　　　　　　　　　　　　　　　　　　　　　　　　　　　　　　　</a:t>
            </a:r>
            <a:r>
              <a:rPr lang="ko-KR" altLang="en-US" sz="2000" dirty="0" smtClean="0"/>
              <a:t>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03820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7" name="矩形 6"/>
          <p:cNvSpPr/>
          <p:nvPr/>
        </p:nvSpPr>
        <p:spPr>
          <a:xfrm>
            <a:off x="575854" y="1130970"/>
            <a:ext cx="8197774" cy="5047536"/>
          </a:xfrm>
          <a:prstGeom prst="rect">
            <a:avLst/>
          </a:prstGeom>
          <a:solidFill>
            <a:schemeClr val="accent3">
              <a:lumMod val="40000"/>
              <a:lumOff val="60000"/>
            </a:schemeClr>
          </a:solidFill>
        </p:spPr>
        <p:txBody>
          <a:bodyPr wrap="square">
            <a:spAutoFit/>
          </a:bodyPr>
          <a:lstStyle/>
          <a:p>
            <a:r>
              <a:rPr lang="en-US" altLang="ko-KR" sz="2800" b="1" dirty="0" smtClean="0">
                <a:latin typeface="宋体" panose="02010600030101010101" pitchFamily="2" charset="-122"/>
                <a:ea typeface="宋体" panose="02010600030101010101" pitchFamily="2" charset="-122"/>
              </a:rPr>
              <a:t>3. </a:t>
            </a:r>
            <a:r>
              <a:rPr lang="ko-KR" altLang="en-US" sz="2800" b="1" dirty="0"/>
              <a:t>～ㄹ 수 있는 대로</a:t>
            </a:r>
          </a:p>
          <a:p>
            <a:r>
              <a:rPr lang="zh-CN" altLang="en-US" sz="2800" dirty="0">
                <a:latin typeface="宋体" panose="02010600030101010101" pitchFamily="2" charset="-122"/>
                <a:ea typeface="宋体" panose="02010600030101010101" pitchFamily="2" charset="-122"/>
              </a:rPr>
              <a:t>惯用型，接在动词词干后，表示某种能力达到的最大程度。</a:t>
            </a:r>
            <a:endParaRPr lang="en-US" altLang="zh-CN" sz="2800" dirty="0">
              <a:latin typeface="宋体" panose="02010600030101010101" pitchFamily="2" charset="-122"/>
              <a:ea typeface="宋体" panose="02010600030101010101" pitchFamily="2" charset="-122"/>
            </a:endParaRPr>
          </a:p>
          <a:p>
            <a:endParaRPr lang="en-US" altLang="zh-CN" sz="2800" dirty="0"/>
          </a:p>
          <a:p>
            <a:endParaRPr lang="en-US" altLang="zh-CN" sz="2800" dirty="0"/>
          </a:p>
          <a:p>
            <a:endParaRPr lang="en-US" altLang="zh-CN" sz="2800" dirty="0" smtClean="0"/>
          </a:p>
          <a:p>
            <a:endParaRPr lang="en-US" altLang="zh-CN" sz="2800" dirty="0"/>
          </a:p>
          <a:p>
            <a:endParaRPr lang="en-US" altLang="zh-CN" sz="2800" dirty="0">
              <a:latin typeface="宋体" panose="02010600030101010101" pitchFamily="2" charset="-122"/>
              <a:ea typeface="宋体" panose="02010600030101010101" pitchFamily="2" charset="-122"/>
            </a:endParaRPr>
          </a:p>
          <a:p>
            <a:endParaRPr lang="en-US" altLang="zh-CN" sz="1400" dirty="0">
              <a:latin typeface="宋体" panose="02010600030101010101" pitchFamily="2" charset="-122"/>
              <a:ea typeface="宋体" panose="02010600030101010101" pitchFamily="2" charset="-122"/>
            </a:endParaRPr>
          </a:p>
          <a:p>
            <a:pPr>
              <a:lnSpc>
                <a:spcPct val="150000"/>
              </a:lnSpc>
            </a:pPr>
            <a:endParaRPr lang="en-US" altLang="zh-CN" sz="1400" dirty="0" smtClean="0">
              <a:latin typeface="宋体" panose="02010600030101010101" pitchFamily="2" charset="-122"/>
              <a:ea typeface="宋体" panose="02010600030101010101" pitchFamily="2" charset="-122"/>
            </a:endParaRPr>
          </a:p>
          <a:p>
            <a:pPr>
              <a:lnSpc>
                <a:spcPct val="150000"/>
              </a:lnSpc>
            </a:pPr>
            <a:endParaRPr lang="en-US" altLang="zh-CN" sz="1400" dirty="0">
              <a:latin typeface="宋体" panose="02010600030101010101" pitchFamily="2" charset="-122"/>
              <a:ea typeface="宋体" panose="02010600030101010101" pitchFamily="2" charset="-122"/>
            </a:endParaRPr>
          </a:p>
          <a:p>
            <a:pPr>
              <a:lnSpc>
                <a:spcPct val="150000"/>
              </a:lnSpc>
            </a:pPr>
            <a:endParaRPr lang="en-US" altLang="zh-CN" sz="1400" dirty="0" smtClean="0">
              <a:latin typeface="宋体" panose="02010600030101010101" pitchFamily="2" charset="-122"/>
              <a:ea typeface="宋体" panose="02010600030101010101" pitchFamily="2" charset="-122"/>
            </a:endParaRPr>
          </a:p>
          <a:p>
            <a:pPr>
              <a:lnSpc>
                <a:spcPct val="150000"/>
              </a:lnSpc>
            </a:pPr>
            <a:endParaRPr lang="en-US" altLang="zh-CN" sz="1400" dirty="0">
              <a:latin typeface="宋体" panose="02010600030101010101" pitchFamily="2" charset="-122"/>
              <a:ea typeface="宋体" panose="02010600030101010101" pitchFamily="2" charset="-122"/>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68311" y="2595728"/>
            <a:ext cx="8012859" cy="3416320"/>
          </a:xfrm>
          <a:prstGeom prst="rect">
            <a:avLst/>
          </a:prstGeom>
          <a:noFill/>
          <a:ln w="22225">
            <a:solidFill>
              <a:schemeClr val="accent6"/>
            </a:solidFill>
          </a:ln>
        </p:spPr>
        <p:txBody>
          <a:bodyPr wrap="square" rtlCol="0">
            <a:spAutoFit/>
          </a:bodyPr>
          <a:lstStyle/>
          <a:p>
            <a:r>
              <a:rPr lang="zh-CN" altLang="en-US" sz="2400" dirty="0" smtClean="0">
                <a:solidFill>
                  <a:srgbClr val="FFC000"/>
                </a:solidFill>
                <a:ea typeface="宋体" panose="02010600030101010101" pitchFamily="2" charset="-122"/>
              </a:rPr>
              <a:t>例</a:t>
            </a:r>
            <a:endParaRPr lang="en-US" altLang="zh-CN" sz="2400" dirty="0" smtClean="0">
              <a:solidFill>
                <a:srgbClr val="FFC000"/>
              </a:solidFill>
              <a:ea typeface="宋体" panose="02010600030101010101" pitchFamily="2" charset="-122"/>
            </a:endParaRPr>
          </a:p>
          <a:p>
            <a:r>
              <a:rPr lang="en-US" altLang="ko-KR" sz="2400" dirty="0"/>
              <a:t>1) </a:t>
            </a:r>
            <a:r>
              <a:rPr lang="ko-KR" altLang="en-US" sz="2400" dirty="0"/>
              <a:t>될 수 있는 대로 많이 드세요</a:t>
            </a:r>
            <a:r>
              <a:rPr lang="en-US" altLang="ko-KR" sz="2400" dirty="0"/>
              <a:t>.</a:t>
            </a:r>
          </a:p>
          <a:p>
            <a:r>
              <a:rPr lang="zh-CN" altLang="en-US" sz="2400" dirty="0">
                <a:latin typeface="宋体" panose="02010600030101010101" pitchFamily="2" charset="-122"/>
                <a:ea typeface="宋体" panose="02010600030101010101" pitchFamily="2" charset="-122"/>
              </a:rPr>
              <a:t>请尽可能多吃一些吧。</a:t>
            </a:r>
          </a:p>
          <a:p>
            <a:r>
              <a:rPr lang="en-US" altLang="ko-KR" sz="2400" dirty="0"/>
              <a:t>2) </a:t>
            </a:r>
            <a:r>
              <a:rPr lang="ko-KR" altLang="en-US" sz="2400" dirty="0"/>
              <a:t>갈 수 있는 대로 빨리 좀 가 주세요</a:t>
            </a:r>
            <a:r>
              <a:rPr lang="en-US" altLang="ko-KR" sz="2400" dirty="0"/>
              <a:t>.</a:t>
            </a:r>
          </a:p>
          <a:p>
            <a:r>
              <a:rPr lang="zh-CN" altLang="en-US" sz="2400" dirty="0">
                <a:latin typeface="宋体" panose="02010600030101010101" pitchFamily="2" charset="-122"/>
                <a:ea typeface="宋体" panose="02010600030101010101" pitchFamily="2" charset="-122"/>
              </a:rPr>
              <a:t>能走多快，就走多快吧。</a:t>
            </a:r>
          </a:p>
          <a:p>
            <a:r>
              <a:rPr lang="en-US" altLang="ko-KR" sz="2400" dirty="0"/>
              <a:t>3) </a:t>
            </a:r>
            <a:r>
              <a:rPr lang="ko-KR" altLang="en-US" sz="2400" dirty="0"/>
              <a:t>가</a:t>
            </a:r>
            <a:r>
              <a:rPr lang="en-US" altLang="ko-KR" sz="2400" dirty="0"/>
              <a:t>: </a:t>
            </a:r>
            <a:r>
              <a:rPr lang="ko-KR" altLang="en-US" sz="2400" dirty="0"/>
              <a:t>중국어로 자기소개 할까요</a:t>
            </a:r>
            <a:r>
              <a:rPr lang="en-US" altLang="ko-KR" sz="2400" dirty="0"/>
              <a:t>?</a:t>
            </a:r>
          </a:p>
          <a:p>
            <a:r>
              <a:rPr lang="zh-CN" altLang="en-US" sz="2400" dirty="0">
                <a:latin typeface="宋体" panose="02010600030101010101" pitchFamily="2" charset="-122"/>
                <a:ea typeface="宋体" panose="02010600030101010101" pitchFamily="2" charset="-122"/>
              </a:rPr>
              <a:t>用汉语做自我介绍吗？</a:t>
            </a:r>
          </a:p>
          <a:p>
            <a:r>
              <a:rPr lang="ko-KR" altLang="en-US" sz="2400" dirty="0"/>
              <a:t>나</a:t>
            </a:r>
            <a:r>
              <a:rPr lang="en-US" altLang="ko-KR" sz="2400" dirty="0"/>
              <a:t>: </a:t>
            </a:r>
            <a:r>
              <a:rPr lang="ko-KR" altLang="en-US" sz="2400" dirty="0"/>
              <a:t>영어로 말할 수 있는 대로 자기소개를 해 주세요</a:t>
            </a:r>
            <a:r>
              <a:rPr lang="en-US" altLang="ko-KR" sz="2400" dirty="0"/>
              <a:t>.</a:t>
            </a:r>
          </a:p>
          <a:p>
            <a:r>
              <a:rPr lang="zh-CN" altLang="en-US" sz="2400" dirty="0">
                <a:latin typeface="宋体" panose="02010600030101010101" pitchFamily="2" charset="-122"/>
                <a:ea typeface="宋体" panose="02010600030101010101" pitchFamily="2" charset="-122"/>
              </a:rPr>
              <a:t>请尽可能地用英语做自我介绍。</a:t>
            </a:r>
          </a:p>
        </p:txBody>
      </p:sp>
    </p:spTree>
    <p:extLst>
      <p:ext uri="{BB962C8B-B14F-4D97-AF65-F5344CB8AC3E}">
        <p14:creationId xmlns:p14="http://schemas.microsoft.com/office/powerpoint/2010/main" val="15324957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4477" y="1602982"/>
            <a:ext cx="7827943" cy="2607830"/>
          </a:xfrm>
          <a:prstGeom prst="rect">
            <a:avLst/>
          </a:prstGeom>
          <a:noFill/>
          <a:ln w="22225">
            <a:solidFill>
              <a:schemeClr val="accent6"/>
            </a:solidFill>
          </a:ln>
        </p:spPr>
        <p:txBody>
          <a:bodyPr wrap="square" rtlCol="0">
            <a:spAutoFit/>
          </a:bodyPr>
          <a:lstStyle/>
          <a:p>
            <a:pPr>
              <a:lnSpc>
                <a:spcPct val="150000"/>
              </a:lnSpc>
            </a:pPr>
            <a:r>
              <a:rPr lang="en-US" altLang="ko-KR" sz="2800" dirty="0"/>
              <a:t>4) </a:t>
            </a:r>
            <a:r>
              <a:rPr lang="ko-KR" altLang="en-US" sz="2800" dirty="0"/>
              <a:t>가</a:t>
            </a:r>
            <a:r>
              <a:rPr lang="en-US" altLang="ko-KR" sz="2800" dirty="0"/>
              <a:t>: </a:t>
            </a:r>
            <a:r>
              <a:rPr lang="ko-KR" altLang="en-US" sz="2800" dirty="0"/>
              <a:t>이 일은 어제까지 하면 되나요</a:t>
            </a:r>
            <a:r>
              <a:rPr lang="en-US" altLang="ko-KR" sz="2800" dirty="0"/>
              <a:t>?</a:t>
            </a:r>
          </a:p>
          <a:p>
            <a:pPr>
              <a:lnSpc>
                <a:spcPct val="150000"/>
              </a:lnSpc>
            </a:pPr>
            <a:r>
              <a:rPr lang="ko-KR" altLang="en-US" sz="2800" dirty="0"/>
              <a:t>나</a:t>
            </a:r>
            <a:r>
              <a:rPr lang="en-US" altLang="ko-KR" sz="2800" dirty="0"/>
              <a:t>: </a:t>
            </a:r>
            <a:r>
              <a:rPr lang="en-US" altLang="ko-KR" sz="2800" dirty="0">
                <a:sym typeface="Symbol"/>
              </a:rPr>
              <a:t></a:t>
            </a:r>
            <a:r>
              <a:rPr lang="ko-KR" altLang="en-US" sz="2800" dirty="0"/>
              <a:t>　　　　　　　　　　　　　　　　　　　　　　　　　　　　</a:t>
            </a:r>
          </a:p>
          <a:p>
            <a:pPr>
              <a:lnSpc>
                <a:spcPct val="150000"/>
              </a:lnSpc>
            </a:pPr>
            <a:r>
              <a:rPr lang="en-US" altLang="ko-KR" sz="2800" dirty="0"/>
              <a:t>5) </a:t>
            </a:r>
            <a:r>
              <a:rPr lang="ko-KR" altLang="en-US" sz="2800" dirty="0"/>
              <a:t>가</a:t>
            </a:r>
            <a:r>
              <a:rPr lang="en-US" altLang="ko-KR" sz="2800" dirty="0"/>
              <a:t>: </a:t>
            </a:r>
            <a:r>
              <a:rPr lang="ko-KR" altLang="en-US" sz="2800" dirty="0"/>
              <a:t>제가 얼마나 가져가면 되나요</a:t>
            </a:r>
            <a:r>
              <a:rPr lang="en-US" altLang="ko-KR" sz="2800" dirty="0"/>
              <a:t>?</a:t>
            </a:r>
          </a:p>
          <a:p>
            <a:pPr>
              <a:lnSpc>
                <a:spcPct val="150000"/>
              </a:lnSpc>
            </a:pPr>
            <a:r>
              <a:rPr lang="ko-KR" altLang="en-US" sz="2800" dirty="0"/>
              <a:t>나</a:t>
            </a:r>
            <a:r>
              <a:rPr lang="en-US" altLang="ko-KR" sz="2800" dirty="0"/>
              <a:t>: </a:t>
            </a:r>
            <a:r>
              <a:rPr lang="en-US" altLang="ko-KR" sz="2800" dirty="0" smtClean="0">
                <a:sym typeface="Symbol"/>
              </a:rPr>
              <a:t> </a:t>
            </a:r>
            <a:r>
              <a:rPr lang="ko-KR" altLang="en-US" sz="2800" dirty="0"/>
              <a:t>　　　　　　　　　　　　　　　　　　　　　　　　　　　</a:t>
            </a:r>
            <a:r>
              <a:rPr lang="ko-KR" altLang="en-US" sz="2400" dirty="0"/>
              <a:t>　　　　　　　　　　　　　　　　　　　　　　　</a:t>
            </a:r>
            <a:endParaRPr lang="zh-CN" altLang="en-US" sz="2400" dirty="0">
              <a:latin typeface="宋体" panose="02010600030101010101" pitchFamily="2" charset="-122"/>
              <a:ea typeface="宋体" panose="02010600030101010101" pitchFamily="2" charset="-122"/>
            </a:endParaRPr>
          </a:p>
        </p:txBody>
      </p:sp>
      <p:sp>
        <p:nvSpPr>
          <p:cNvPr id="12"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1749237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342" y="2794665"/>
            <a:ext cx="1518436" cy="18000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3342" y="2794665"/>
            <a:ext cx="1502264" cy="18000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6651" y="2794665"/>
            <a:ext cx="1479454" cy="1800000"/>
          </a:xfrm>
          <a:prstGeom prst="rect">
            <a:avLst/>
          </a:prstGeom>
        </p:spPr>
      </p:pic>
      <p:sp>
        <p:nvSpPr>
          <p:cNvPr id="16" name="文本框 15"/>
          <p:cNvSpPr txBox="1"/>
          <p:nvPr/>
        </p:nvSpPr>
        <p:spPr>
          <a:xfrm>
            <a:off x="803283" y="3300824"/>
            <a:ext cx="1168554" cy="523220"/>
          </a:xfrm>
          <a:prstGeom prst="rect">
            <a:avLst/>
          </a:prstGeom>
          <a:noFill/>
        </p:spPr>
        <p:txBody>
          <a:bodyPr wrap="square" rtlCol="0">
            <a:spAutoFit/>
          </a:bodyPr>
          <a:lstStyle/>
          <a:p>
            <a:r>
              <a:rPr kumimoji="1" lang="ko-KR" altLang="en-US" sz="2800" b="1" dirty="0" smtClean="0">
                <a:hlinkClick r:id="rId6" action="ppaction://hlinksldjump"/>
              </a:rPr>
              <a:t>어휘</a:t>
            </a:r>
            <a:r>
              <a:rPr kumimoji="1" lang="en-US" altLang="ko-KR" sz="2800" b="1" dirty="0" smtClean="0">
                <a:ea typeface="宋体" panose="02010600030101010101" pitchFamily="2" charset="-122"/>
                <a:hlinkClick r:id="rId6" action="ppaction://hlinksldjump"/>
              </a:rPr>
              <a:t>2</a:t>
            </a:r>
            <a:endParaRPr kumimoji="1" lang="zh-CN" altLang="en-US" sz="2800" b="1" dirty="0">
              <a:ea typeface="宋体" panose="02010600030101010101" pitchFamily="2" charset="-122"/>
            </a:endParaRPr>
          </a:p>
        </p:txBody>
      </p:sp>
      <p:sp>
        <p:nvSpPr>
          <p:cNvPr id="24" name="文本框 23"/>
          <p:cNvSpPr txBox="1"/>
          <p:nvPr/>
        </p:nvSpPr>
        <p:spPr>
          <a:xfrm>
            <a:off x="3948283" y="3320241"/>
            <a:ext cx="1168554" cy="523220"/>
          </a:xfrm>
          <a:prstGeom prst="rect">
            <a:avLst/>
          </a:prstGeom>
          <a:noFill/>
        </p:spPr>
        <p:txBody>
          <a:bodyPr wrap="square" rtlCol="0">
            <a:spAutoFit/>
          </a:bodyPr>
          <a:lstStyle/>
          <a:p>
            <a:r>
              <a:rPr kumimoji="1" lang="ko-KR" altLang="en-US" sz="2800" b="1" dirty="0" smtClean="0">
                <a:hlinkClick r:id="rId7" action="ppaction://hlinksldjump"/>
              </a:rPr>
              <a:t>대화</a:t>
            </a:r>
            <a:r>
              <a:rPr kumimoji="1" lang="en-US" altLang="ko-KR" sz="2800" b="1" dirty="0" smtClean="0">
                <a:ea typeface="宋体" panose="02010600030101010101" pitchFamily="2" charset="-122"/>
                <a:hlinkClick r:id="rId7" action="ppaction://hlinksldjump"/>
              </a:rPr>
              <a:t>2</a:t>
            </a:r>
            <a:endParaRPr kumimoji="1" lang="zh-CN" altLang="en-US" sz="3200" b="1" dirty="0">
              <a:ea typeface="宋体" panose="02010600030101010101" pitchFamily="2" charset="-122"/>
            </a:endParaRPr>
          </a:p>
        </p:txBody>
      </p:sp>
      <p:sp>
        <p:nvSpPr>
          <p:cNvPr id="25" name="文本框 24"/>
          <p:cNvSpPr txBox="1"/>
          <p:nvPr/>
        </p:nvSpPr>
        <p:spPr>
          <a:xfrm>
            <a:off x="6742101" y="3329258"/>
            <a:ext cx="1168554" cy="523220"/>
          </a:xfrm>
          <a:prstGeom prst="rect">
            <a:avLst/>
          </a:prstGeom>
          <a:noFill/>
        </p:spPr>
        <p:txBody>
          <a:bodyPr wrap="square" rtlCol="0">
            <a:spAutoFit/>
          </a:bodyPr>
          <a:lstStyle/>
          <a:p>
            <a:r>
              <a:rPr kumimoji="1" lang="ko-KR" altLang="en-US" sz="2800" b="1" dirty="0" smtClean="0">
                <a:hlinkClick r:id="rId8" action="ppaction://hlinksldjump"/>
              </a:rPr>
              <a:t>문법</a:t>
            </a:r>
            <a:r>
              <a:rPr kumimoji="1" lang="en-US" altLang="ko-KR" sz="2800" b="1" dirty="0" smtClean="0">
                <a:ea typeface="宋体" panose="02010600030101010101" pitchFamily="2" charset="-122"/>
                <a:hlinkClick r:id="rId8" action="ppaction://hlinksldjump"/>
              </a:rPr>
              <a:t>2</a:t>
            </a:r>
            <a:endParaRPr kumimoji="1" lang="zh-CN" altLang="en-US" sz="2800" b="1" dirty="0">
              <a:ea typeface="宋体" panose="02010600030101010101" pitchFamily="2" charset="-122"/>
            </a:endParaRPr>
          </a:p>
        </p:txBody>
      </p:sp>
      <p:sp>
        <p:nvSpPr>
          <p:cNvPr id="29" name="矩形 28"/>
          <p:cNvSpPr/>
          <p:nvPr/>
        </p:nvSpPr>
        <p:spPr>
          <a:xfrm rot="21075228">
            <a:off x="7286459" y="243490"/>
            <a:ext cx="1559292" cy="766207"/>
          </a:xfrm>
          <a:prstGeom prst="rect">
            <a:avLst/>
          </a:prstGeom>
          <a:solidFill>
            <a:srgbClr val="F6699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본문</a:t>
            </a:r>
            <a:r>
              <a:rPr lang="en-US" altLang="ko-KR" sz="3200" b="1" dirty="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cxnSp>
        <p:nvCxnSpPr>
          <p:cNvPr id="30" name="直接连接符 25"/>
          <p:cNvCxnSpPr>
            <a:cxnSpLocks/>
          </p:cNvCxnSpPr>
          <p:nvPr/>
        </p:nvCxnSpPr>
        <p:spPr>
          <a:xfrm flipV="1">
            <a:off x="484385" y="886691"/>
            <a:ext cx="6927797" cy="1542"/>
          </a:xfrm>
          <a:prstGeom prst="line">
            <a:avLst/>
          </a:prstGeom>
          <a:ln w="44450">
            <a:solidFill>
              <a:srgbClr val="FC4628"/>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6884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12166" y="1123794"/>
            <a:ext cx="4065846" cy="2034233"/>
            <a:chOff x="400725" y="2066351"/>
            <a:chExt cx="4065846" cy="2034233"/>
          </a:xfrm>
        </p:grpSpPr>
        <p:sp>
          <p:nvSpPr>
            <p:cNvPr id="22" name="矩形 21"/>
            <p:cNvSpPr>
              <a:spLocks/>
            </p:cNvSpPr>
            <p:nvPr/>
          </p:nvSpPr>
          <p:spPr>
            <a:xfrm>
              <a:off x="400725" y="2066351"/>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적립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积累，积存</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3" name="矩形 22"/>
            <p:cNvSpPr>
              <a:spLocks/>
            </p:cNvSpPr>
            <p:nvPr/>
          </p:nvSpPr>
          <p:spPr>
            <a:xfrm>
              <a:off x="400725" y="3538902"/>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점수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分数，点数</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3" name="矩形 32"/>
            <p:cNvSpPr>
              <a:spLocks/>
            </p:cNvSpPr>
            <p:nvPr/>
          </p:nvSpPr>
          <p:spPr>
            <a:xfrm>
              <a:off x="400725" y="2819646"/>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잔여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残余，余存</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9" name="组合 8"/>
          <p:cNvGrpSpPr/>
          <p:nvPr/>
        </p:nvGrpSpPr>
        <p:grpSpPr>
          <a:xfrm>
            <a:off x="484385" y="243490"/>
            <a:ext cx="8361366" cy="766207"/>
            <a:chOff x="484385" y="243490"/>
            <a:chExt cx="8361366" cy="766207"/>
          </a:xfrm>
        </p:grpSpPr>
        <p:cxnSp>
          <p:nvCxnSpPr>
            <p:cNvPr id="13" name="直接连接符 12"/>
            <p:cNvCxnSpPr>
              <a:cxnSpLocks/>
            </p:cNvCxnSpPr>
            <p:nvPr/>
          </p:nvCxnSpPr>
          <p:spPr>
            <a:xfrm flipV="1">
              <a:off x="484385" y="886691"/>
              <a:ext cx="6927797" cy="1542"/>
            </a:xfrm>
            <a:prstGeom prst="line">
              <a:avLst/>
            </a:prstGeom>
            <a:ln w="44450">
              <a:solidFill>
                <a:srgbClr val="FC4628"/>
              </a:solidFill>
              <a:head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rot="21075228">
              <a:off x="7286459" y="243490"/>
              <a:ext cx="1559292" cy="766207"/>
            </a:xfrm>
            <a:prstGeom prst="rect">
              <a:avLst/>
            </a:prstGeom>
            <a:solidFill>
              <a:srgbClr val="FF0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어휘</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grpSp>
      <p:sp>
        <p:nvSpPr>
          <p:cNvPr id="15" name="矩形 14"/>
          <p:cNvSpPr>
            <a:spLocks/>
          </p:cNvSpPr>
          <p:nvPr/>
        </p:nvSpPr>
        <p:spPr>
          <a:xfrm>
            <a:off x="484385" y="3474021"/>
            <a:ext cx="4065846" cy="52625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원가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原价</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16" name="组合 15"/>
          <p:cNvGrpSpPr/>
          <p:nvPr/>
        </p:nvGrpSpPr>
        <p:grpSpPr>
          <a:xfrm>
            <a:off x="484385" y="1123794"/>
            <a:ext cx="4065846" cy="2035211"/>
            <a:chOff x="400725" y="2066351"/>
            <a:chExt cx="4065846" cy="2035211"/>
          </a:xfrm>
        </p:grpSpPr>
        <p:sp>
          <p:nvSpPr>
            <p:cNvPr id="17" name="矩形 16"/>
            <p:cNvSpPr>
              <a:spLocks/>
            </p:cNvSpPr>
            <p:nvPr/>
          </p:nvSpPr>
          <p:spPr>
            <a:xfrm>
              <a:off x="400725" y="2066351"/>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이마트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易买得超市</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8" name="矩形 17"/>
            <p:cNvSpPr>
              <a:spLocks/>
            </p:cNvSpPr>
            <p:nvPr/>
          </p:nvSpPr>
          <p:spPr>
            <a:xfrm>
              <a:off x="400725" y="3539880"/>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사은행사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优惠活动</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9" name="矩形 18"/>
            <p:cNvSpPr>
              <a:spLocks/>
            </p:cNvSpPr>
            <p:nvPr/>
          </p:nvSpPr>
          <p:spPr>
            <a:xfrm>
              <a:off x="400725" y="2811699"/>
              <a:ext cx="4065846" cy="5696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마침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副</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正好</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20" name="组合 19"/>
          <p:cNvGrpSpPr/>
          <p:nvPr/>
        </p:nvGrpSpPr>
        <p:grpSpPr>
          <a:xfrm>
            <a:off x="484385" y="4191890"/>
            <a:ext cx="4065846" cy="1226742"/>
            <a:chOff x="400725" y="2181126"/>
            <a:chExt cx="4065846" cy="1226742"/>
          </a:xfrm>
        </p:grpSpPr>
        <p:sp>
          <p:nvSpPr>
            <p:cNvPr id="24" name="矩形 23"/>
            <p:cNvSpPr>
              <a:spLocks/>
            </p:cNvSpPr>
            <p:nvPr/>
          </p:nvSpPr>
          <p:spPr>
            <a:xfrm>
              <a:off x="400725" y="2918717"/>
              <a:ext cx="4065846" cy="48915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계산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计算，结算</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5" name="矩形 24"/>
            <p:cNvSpPr>
              <a:spLocks/>
            </p:cNvSpPr>
            <p:nvPr/>
          </p:nvSpPr>
          <p:spPr>
            <a:xfrm>
              <a:off x="400725" y="2181126"/>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빠짐 없이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副</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无遗漏地</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sp>
        <p:nvSpPr>
          <p:cNvPr id="21" name="矩形 20"/>
          <p:cNvSpPr>
            <a:spLocks/>
          </p:cNvSpPr>
          <p:nvPr/>
        </p:nvSpPr>
        <p:spPr>
          <a:xfrm>
            <a:off x="484385" y="5583775"/>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포인트 카드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积分卡</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28" name="组合 27"/>
          <p:cNvGrpSpPr/>
          <p:nvPr/>
        </p:nvGrpSpPr>
        <p:grpSpPr>
          <a:xfrm>
            <a:off x="4912166" y="3384399"/>
            <a:ext cx="4065846" cy="2337975"/>
            <a:chOff x="400725" y="2066351"/>
            <a:chExt cx="4065846" cy="2337975"/>
          </a:xfrm>
        </p:grpSpPr>
        <p:sp>
          <p:nvSpPr>
            <p:cNvPr id="30" name="矩形 29"/>
            <p:cNvSpPr>
              <a:spLocks/>
            </p:cNvSpPr>
            <p:nvPr/>
          </p:nvSpPr>
          <p:spPr>
            <a:xfrm>
              <a:off x="400725" y="2066351"/>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모으다 </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动</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收集，聚集，筹集</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sp>
          <p:nvSpPr>
            <p:cNvPr id="31" name="矩形 30"/>
            <p:cNvSpPr>
              <a:spLocks/>
            </p:cNvSpPr>
            <p:nvPr/>
          </p:nvSpPr>
          <p:spPr>
            <a:xfrm>
              <a:off x="400725" y="3538902"/>
              <a:ext cx="4065846" cy="86542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티끌 모아 태산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俗</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聚沙成塔，集腋成裘</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2" name="矩形 31"/>
            <p:cNvSpPr>
              <a:spLocks/>
            </p:cNvSpPr>
            <p:nvPr/>
          </p:nvSpPr>
          <p:spPr>
            <a:xfrm>
              <a:off x="400725" y="2819646"/>
              <a:ext cx="4065846" cy="5616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유용하다 </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形</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有用，有助于</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grpSp>
      <p:sp>
        <p:nvSpPr>
          <p:cNvPr id="26"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3167651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3" action="ppaction://hlinksldjump"/>
          </p:cNvPr>
          <p:cNvSpPr/>
          <p:nvPr/>
        </p:nvSpPr>
        <p:spPr>
          <a:xfrm>
            <a:off x="6005015" y="1596788"/>
            <a:ext cx="818866" cy="464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宋体" panose="02010600030101010101" pitchFamily="2" charset="-122"/>
            </a:endParaRPr>
          </a:p>
        </p:txBody>
      </p:sp>
      <p:sp>
        <p:nvSpPr>
          <p:cNvPr id="6" name="矩形 5"/>
          <p:cNvSpPr/>
          <p:nvPr/>
        </p:nvSpPr>
        <p:spPr>
          <a:xfrm>
            <a:off x="655250" y="2790702"/>
            <a:ext cx="8114678" cy="4278094"/>
          </a:xfrm>
          <a:prstGeom prst="rect">
            <a:avLst/>
          </a:prstGeom>
          <a:solidFill>
            <a:schemeClr val="tx2">
              <a:lumMod val="20000"/>
              <a:lumOff val="80000"/>
            </a:schemeClr>
          </a:solidFill>
        </p:spPr>
        <p:txBody>
          <a:bodyPr wrap="square">
            <a:spAutoFit/>
          </a:bodyPr>
          <a:lstStyle/>
          <a:p>
            <a:r>
              <a:rPr lang="ko-KR" altLang="en-US" sz="2400" dirty="0" smtClean="0">
                <a:latin typeface="宋体" panose="02010600030101010101" pitchFamily="2" charset="-122"/>
                <a:ea typeface="宋体" panose="02010600030101010101" pitchFamily="2" charset="-122"/>
              </a:rPr>
              <a:t>양메이</a:t>
            </a:r>
            <a:r>
              <a:rPr lang="en-US" altLang="ko-KR" sz="2400" dirty="0" smtClean="0">
                <a:latin typeface="宋体" panose="02010600030101010101" pitchFamily="2" charset="-122"/>
                <a:ea typeface="宋体" panose="02010600030101010101" pitchFamily="2" charset="-122"/>
              </a:rPr>
              <a:t>:</a:t>
            </a:r>
            <a:r>
              <a:rPr lang="ko-KR" altLang="en-US" sz="2400" dirty="0"/>
              <a:t> 오늘 이마트에서 사은행사가 있다고 하</a:t>
            </a:r>
            <a:r>
              <a:rPr lang="ko-KR" altLang="en-US" sz="2400" dirty="0">
                <a:hlinkClick r:id="rId4" action="ppaction://hlinksldjump"/>
              </a:rPr>
              <a:t>더니만</a:t>
            </a:r>
            <a:r>
              <a:rPr lang="ko-KR" altLang="en-US" sz="2400" dirty="0"/>
              <a:t> 사람 진짜 많다</a:t>
            </a:r>
            <a:r>
              <a:rPr lang="en-US" altLang="ko-KR" sz="2400" dirty="0" smtClean="0"/>
              <a:t>.</a:t>
            </a:r>
          </a:p>
          <a:p>
            <a:r>
              <a:rPr lang="ko-KR" altLang="en-US" sz="2400" dirty="0" smtClean="0">
                <a:latin typeface="宋体" panose="02010600030101010101" pitchFamily="2" charset="-122"/>
                <a:ea typeface="宋体" panose="02010600030101010101" pitchFamily="2" charset="-122"/>
              </a:rPr>
              <a:t>카오리</a:t>
            </a:r>
            <a:r>
              <a:rPr lang="en-US" altLang="ko-KR" sz="2400" dirty="0" smtClean="0">
                <a:latin typeface="宋体" panose="02010600030101010101" pitchFamily="2" charset="-122"/>
                <a:ea typeface="宋体" panose="02010600030101010101" pitchFamily="2" charset="-122"/>
              </a:rPr>
              <a:t>: </a:t>
            </a:r>
            <a:r>
              <a:rPr lang="ko-KR" altLang="en-US" sz="2400" dirty="0"/>
              <a:t>그러게</a:t>
            </a:r>
            <a:r>
              <a:rPr lang="en-US" altLang="ko-KR" sz="2400" dirty="0"/>
              <a:t>. </a:t>
            </a:r>
            <a:r>
              <a:rPr lang="ko-KR" altLang="en-US" sz="2400" dirty="0"/>
              <a:t>오늘 세일해</a:t>
            </a:r>
            <a:r>
              <a:rPr lang="ko-KR" altLang="en-US" sz="2400" dirty="0">
                <a:hlinkClick r:id="rId5" action="ppaction://hlinksldjump"/>
              </a:rPr>
              <a:t>서 그런지 </a:t>
            </a:r>
            <a:r>
              <a:rPr lang="ko-KR" altLang="en-US" sz="2400" dirty="0"/>
              <a:t>사람이 많긴 진짜 많다</a:t>
            </a:r>
            <a:r>
              <a:rPr lang="en-US" altLang="ko-KR" sz="2400" dirty="0" smtClean="0"/>
              <a:t>.</a:t>
            </a:r>
          </a:p>
          <a:p>
            <a:r>
              <a:rPr lang="ko-KR" altLang="en-US" sz="2400" dirty="0" smtClean="0">
                <a:latin typeface="宋体" panose="02010600030101010101" pitchFamily="2" charset="-122"/>
                <a:ea typeface="宋体" panose="02010600030101010101" pitchFamily="2" charset="-122"/>
              </a:rPr>
              <a:t>양메이</a:t>
            </a:r>
            <a:r>
              <a:rPr lang="en-US" altLang="ko-KR" sz="2400" dirty="0" smtClean="0">
                <a:latin typeface="宋体" panose="02010600030101010101" pitchFamily="2" charset="-122"/>
                <a:ea typeface="宋体" panose="02010600030101010101" pitchFamily="2" charset="-122"/>
              </a:rPr>
              <a:t>: </a:t>
            </a:r>
            <a:r>
              <a:rPr lang="ko-KR" altLang="en-US" sz="2400" dirty="0"/>
              <a:t>저쪽에서 세일하나 봐</a:t>
            </a:r>
            <a:r>
              <a:rPr lang="en-US" altLang="ko-KR" sz="2400" dirty="0"/>
              <a:t>. </a:t>
            </a:r>
            <a:r>
              <a:rPr lang="ko-KR" altLang="en-US" sz="2400" dirty="0"/>
              <a:t>우리도 가 보자</a:t>
            </a:r>
            <a:r>
              <a:rPr lang="en-US" altLang="ko-KR" sz="2400" dirty="0" smtClean="0"/>
              <a:t>.</a:t>
            </a:r>
          </a:p>
          <a:p>
            <a:r>
              <a:rPr lang="ko-KR" altLang="en-US" sz="2400" dirty="0" smtClean="0">
                <a:latin typeface="宋体" panose="02010600030101010101" pitchFamily="2" charset="-122"/>
                <a:ea typeface="宋体" panose="02010600030101010101" pitchFamily="2" charset="-122"/>
              </a:rPr>
              <a:t>김지은</a:t>
            </a:r>
            <a:r>
              <a:rPr lang="en-US" altLang="ko-KR" sz="2400" dirty="0" smtClean="0">
                <a:latin typeface="宋体" panose="02010600030101010101" pitchFamily="2" charset="-122"/>
                <a:ea typeface="宋体" panose="02010600030101010101" pitchFamily="2" charset="-122"/>
              </a:rPr>
              <a:t>: </a:t>
            </a:r>
            <a:r>
              <a:rPr lang="ko-KR" altLang="en-US" sz="2400" dirty="0"/>
              <a:t>이 세제 살까</a:t>
            </a:r>
            <a:r>
              <a:rPr lang="en-US" altLang="ko-KR" sz="2400" dirty="0"/>
              <a:t>? </a:t>
            </a:r>
            <a:r>
              <a:rPr lang="ko-KR" altLang="en-US" sz="2400" dirty="0"/>
              <a:t>원가보다 </a:t>
            </a:r>
            <a:r>
              <a:rPr lang="en-US" altLang="ko-KR" sz="2400" dirty="0"/>
              <a:t>9</a:t>
            </a:r>
            <a:r>
              <a:rPr lang="ko-KR" altLang="en-US" sz="2400" dirty="0"/>
              <a:t>백 원이 싼데</a:t>
            </a:r>
            <a:r>
              <a:rPr lang="en-US" altLang="ko-KR" sz="2400" dirty="0" smtClean="0"/>
              <a:t>.</a:t>
            </a:r>
          </a:p>
          <a:p>
            <a:r>
              <a:rPr lang="ko-KR" altLang="en-US" sz="2400" dirty="0" smtClean="0">
                <a:latin typeface="宋体" panose="02010600030101010101" pitchFamily="2" charset="-122"/>
                <a:ea typeface="宋体" panose="02010600030101010101" pitchFamily="2" charset="-122"/>
              </a:rPr>
              <a:t>양메이</a:t>
            </a:r>
            <a:r>
              <a:rPr lang="en-US" altLang="ko-KR" sz="2400" dirty="0" smtClean="0">
                <a:latin typeface="宋体" panose="02010600030101010101" pitchFamily="2" charset="-122"/>
                <a:ea typeface="宋体" panose="02010600030101010101" pitchFamily="2" charset="-122"/>
              </a:rPr>
              <a:t>: </a:t>
            </a:r>
            <a:r>
              <a:rPr lang="ko-KR" altLang="en-US" sz="2400" dirty="0"/>
              <a:t>그래</a:t>
            </a:r>
            <a:r>
              <a:rPr lang="en-US" altLang="ko-KR" sz="2400" dirty="0"/>
              <a:t>? </a:t>
            </a:r>
            <a:r>
              <a:rPr lang="ko-KR" altLang="en-US" sz="2400" dirty="0"/>
              <a:t>아까 성민이가 이마트 가는 김에 세제 좀 사 </a:t>
            </a:r>
            <a:r>
              <a:rPr lang="ko-KR" altLang="en-US" sz="2400" dirty="0">
                <a:hlinkClick r:id="rId6" action="ppaction://hlinksldjump"/>
              </a:rPr>
              <a:t>달라고</a:t>
            </a:r>
            <a:r>
              <a:rPr lang="ko-KR" altLang="en-US" sz="2400" dirty="0"/>
              <a:t> 했었는데 잘 됐네</a:t>
            </a:r>
            <a:r>
              <a:rPr lang="en-US" altLang="ko-KR" sz="2400" dirty="0" smtClean="0"/>
              <a:t>.</a:t>
            </a:r>
          </a:p>
          <a:p>
            <a:r>
              <a:rPr lang="ko-KR" altLang="en-US" sz="2400" dirty="0" smtClean="0">
                <a:latin typeface="宋体" panose="02010600030101010101" pitchFamily="2" charset="-122"/>
                <a:ea typeface="宋体" panose="02010600030101010101" pitchFamily="2" charset="-122"/>
              </a:rPr>
              <a:t>카오리</a:t>
            </a:r>
            <a:r>
              <a:rPr lang="en-US" altLang="ko-KR" sz="2400" dirty="0">
                <a:latin typeface="宋体" panose="02010600030101010101" pitchFamily="2" charset="-122"/>
                <a:ea typeface="宋体" panose="02010600030101010101" pitchFamily="2" charset="-122"/>
              </a:rPr>
              <a:t>: </a:t>
            </a:r>
            <a:r>
              <a:rPr lang="ko-KR" altLang="en-US" sz="2400" dirty="0"/>
              <a:t>마침 휴지도 떨어졌는데 오늘 세일하니까 사야겠다</a:t>
            </a:r>
            <a:r>
              <a:rPr lang="en-US" altLang="ko-KR" sz="2400" dirty="0" smtClean="0"/>
              <a:t>.</a:t>
            </a:r>
          </a:p>
          <a:p>
            <a:r>
              <a:rPr lang="en-US" altLang="zh-CN" sz="3200" dirty="0" smtClean="0">
                <a:ea typeface="宋体" panose="02010600030101010101" pitchFamily="2" charset="-122"/>
              </a:rPr>
              <a:t>···</a:t>
            </a:r>
            <a:endParaRPr lang="en-US" altLang="ko-KR" sz="3200" dirty="0" smtClean="0">
              <a:ea typeface="宋体" panose="02010600030101010101" pitchFamily="2" charset="-122"/>
            </a:endParaRPr>
          </a:p>
        </p:txBody>
      </p:sp>
      <p:sp>
        <p:nvSpPr>
          <p:cNvPr id="2" name="矩形 1"/>
          <p:cNvSpPr/>
          <p:nvPr/>
        </p:nvSpPr>
        <p:spPr>
          <a:xfrm>
            <a:off x="2415654" y="2292824"/>
            <a:ext cx="1282889" cy="5732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宋体" panose="02010600030101010101" pitchFamily="2" charset="-122"/>
            </a:endParaRPr>
          </a:p>
        </p:txBody>
      </p:sp>
      <p:sp>
        <p:nvSpPr>
          <p:cNvPr id="19" name="矩形 18"/>
          <p:cNvSpPr/>
          <p:nvPr/>
        </p:nvSpPr>
        <p:spPr>
          <a:xfrm rot="21075228">
            <a:off x="7154528" y="262978"/>
            <a:ext cx="1568035" cy="742888"/>
          </a:xfrm>
          <a:prstGeom prst="rect">
            <a:avLst/>
          </a:prstGeom>
          <a:solidFill>
            <a:schemeClr val="tx2"/>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대화</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5654" y="-143136"/>
            <a:ext cx="4085303" cy="2933838"/>
          </a:xfrm>
          <a:prstGeom prst="rect">
            <a:avLst/>
          </a:prstGeom>
        </p:spPr>
      </p:pic>
    </p:spTree>
    <p:extLst>
      <p:ext uri="{BB962C8B-B14F-4D97-AF65-F5344CB8AC3E}">
        <p14:creationId xmlns:p14="http://schemas.microsoft.com/office/powerpoint/2010/main" val="3871015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3" action="ppaction://hlinksldjump"/>
          </p:cNvPr>
          <p:cNvSpPr/>
          <p:nvPr/>
        </p:nvSpPr>
        <p:spPr>
          <a:xfrm>
            <a:off x="6005015" y="1596788"/>
            <a:ext cx="818866" cy="464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宋体" panose="02010600030101010101" pitchFamily="2" charset="-122"/>
            </a:endParaRPr>
          </a:p>
        </p:txBody>
      </p:sp>
      <p:sp>
        <p:nvSpPr>
          <p:cNvPr id="6" name="矩形 5"/>
          <p:cNvSpPr/>
          <p:nvPr/>
        </p:nvSpPr>
        <p:spPr>
          <a:xfrm>
            <a:off x="492600" y="911713"/>
            <a:ext cx="8395906" cy="5816977"/>
          </a:xfrm>
          <a:prstGeom prst="rect">
            <a:avLst/>
          </a:prstGeom>
          <a:solidFill>
            <a:schemeClr val="tx2">
              <a:lumMod val="20000"/>
              <a:lumOff val="80000"/>
            </a:schemeClr>
          </a:solidFill>
        </p:spPr>
        <p:txBody>
          <a:bodyPr wrap="square">
            <a:spAutoFit/>
          </a:bodyPr>
          <a:lstStyle/>
          <a:p>
            <a:r>
              <a:rPr lang="ko-KR" altLang="en-US" sz="2400" dirty="0">
                <a:latin typeface="宋体" panose="02010600030101010101" pitchFamily="2" charset="-122"/>
                <a:ea typeface="宋体" panose="02010600030101010101" pitchFamily="2" charset="-122"/>
              </a:rPr>
              <a:t>김지은</a:t>
            </a:r>
            <a:r>
              <a:rPr lang="en-US" altLang="ko-KR" sz="2400" dirty="0">
                <a:latin typeface="宋体" panose="02010600030101010101" pitchFamily="2" charset="-122"/>
                <a:ea typeface="宋体" panose="02010600030101010101" pitchFamily="2" charset="-122"/>
              </a:rPr>
              <a:t>: </a:t>
            </a:r>
            <a:r>
              <a:rPr lang="ko-KR" altLang="en-US" sz="2400" dirty="0"/>
              <a:t>살 것 다 샀으면 우리 계산하러 가자</a:t>
            </a:r>
            <a:r>
              <a:rPr lang="en-US" altLang="ko-KR" sz="2400" dirty="0"/>
              <a:t>. </a:t>
            </a:r>
            <a:endParaRPr lang="en-US" altLang="ko-KR" sz="2400" dirty="0" smtClean="0"/>
          </a:p>
          <a:p>
            <a:r>
              <a:rPr lang="ko-KR" altLang="en-US" sz="2400" dirty="0" smtClean="0"/>
              <a:t>직원</a:t>
            </a:r>
            <a:r>
              <a:rPr lang="en-US" altLang="ko-KR" sz="2400" dirty="0" smtClean="0"/>
              <a:t>:</a:t>
            </a:r>
            <a:r>
              <a:rPr lang="ko-KR" altLang="en-US" sz="2400" dirty="0"/>
              <a:t> 모두 </a:t>
            </a:r>
            <a:r>
              <a:rPr lang="en-US" altLang="ko-KR" sz="2400" dirty="0"/>
              <a:t>2</a:t>
            </a:r>
            <a:r>
              <a:rPr lang="ko-KR" altLang="en-US" sz="2400" dirty="0"/>
              <a:t>만 </a:t>
            </a:r>
            <a:r>
              <a:rPr lang="en-US" altLang="ko-KR" sz="2400" dirty="0"/>
              <a:t>7</a:t>
            </a:r>
            <a:r>
              <a:rPr lang="ko-KR" altLang="en-US" sz="2400" dirty="0"/>
              <a:t>천 원입니다</a:t>
            </a:r>
            <a:r>
              <a:rPr lang="en-US" altLang="ko-KR" sz="2400" dirty="0"/>
              <a:t>.</a:t>
            </a:r>
            <a:endParaRPr lang="en-US" altLang="ko-KR" sz="2400" dirty="0" smtClean="0"/>
          </a:p>
          <a:p>
            <a:r>
              <a:rPr lang="ko-KR" altLang="en-US" sz="2400" dirty="0">
                <a:latin typeface="宋体" panose="02010600030101010101" pitchFamily="2" charset="-122"/>
                <a:ea typeface="宋体" panose="02010600030101010101" pitchFamily="2" charset="-122"/>
              </a:rPr>
              <a:t>김지은</a:t>
            </a:r>
            <a:r>
              <a:rPr lang="en-US" altLang="ko-KR" sz="2400" dirty="0">
                <a:latin typeface="宋体" panose="02010600030101010101" pitchFamily="2" charset="-122"/>
                <a:ea typeface="宋体" panose="02010600030101010101" pitchFamily="2" charset="-122"/>
              </a:rPr>
              <a:t>: </a:t>
            </a:r>
            <a:r>
              <a:rPr lang="ko-KR" altLang="en-US" sz="2400" dirty="0"/>
              <a:t>여기 포인트 카드랑 </a:t>
            </a:r>
            <a:r>
              <a:rPr lang="en-US" altLang="ko-KR" sz="2400" dirty="0"/>
              <a:t>3</a:t>
            </a:r>
            <a:r>
              <a:rPr lang="ko-KR" altLang="en-US" sz="2400" dirty="0"/>
              <a:t>만원이요</a:t>
            </a:r>
            <a:r>
              <a:rPr lang="en-US" altLang="ko-KR" sz="2400" dirty="0"/>
              <a:t>.</a:t>
            </a:r>
          </a:p>
          <a:p>
            <a:r>
              <a:rPr lang="ko-KR" altLang="en-US" sz="2400" dirty="0"/>
              <a:t>직원</a:t>
            </a:r>
            <a:r>
              <a:rPr lang="en-US" altLang="ko-KR" sz="2400" dirty="0" smtClean="0"/>
              <a:t>:</a:t>
            </a:r>
            <a:r>
              <a:rPr lang="ko-KR" altLang="en-US" sz="2400" dirty="0"/>
              <a:t> 손님 포인트 카드에 </a:t>
            </a:r>
            <a:r>
              <a:rPr lang="en-US" altLang="ko-KR" sz="2400" dirty="0"/>
              <a:t>2</a:t>
            </a:r>
            <a:r>
              <a:rPr lang="ko-KR" altLang="en-US" sz="2400" dirty="0"/>
              <a:t>만 </a:t>
            </a:r>
            <a:r>
              <a:rPr lang="en-US" altLang="ko-KR" sz="2400" dirty="0"/>
              <a:t>9</a:t>
            </a:r>
            <a:r>
              <a:rPr lang="ko-KR" altLang="en-US" sz="2400" dirty="0"/>
              <a:t>천 점이 적립돼 있는데 이걸로 계산하시겠어요</a:t>
            </a:r>
            <a:r>
              <a:rPr lang="en-US" altLang="ko-KR" sz="2400" dirty="0"/>
              <a:t>?</a:t>
            </a:r>
          </a:p>
          <a:p>
            <a:r>
              <a:rPr lang="ko-KR" altLang="en-US" sz="2400" dirty="0">
                <a:latin typeface="宋体" panose="02010600030101010101" pitchFamily="2" charset="-122"/>
                <a:ea typeface="宋体" panose="02010600030101010101" pitchFamily="2" charset="-122"/>
              </a:rPr>
              <a:t>김지은</a:t>
            </a:r>
            <a:r>
              <a:rPr lang="en-US" altLang="ko-KR" sz="2400" dirty="0">
                <a:latin typeface="宋体" panose="02010600030101010101" pitchFamily="2" charset="-122"/>
                <a:ea typeface="宋体" panose="02010600030101010101" pitchFamily="2" charset="-122"/>
              </a:rPr>
              <a:t>: </a:t>
            </a:r>
            <a:r>
              <a:rPr lang="ko-KR" altLang="en-US" sz="2400" dirty="0"/>
              <a:t>벌써 그렇게 많이 적립됐어요</a:t>
            </a:r>
            <a:r>
              <a:rPr lang="en-US" altLang="ko-KR" sz="2400" dirty="0"/>
              <a:t>? </a:t>
            </a:r>
            <a:r>
              <a:rPr lang="ko-KR" altLang="en-US" sz="2400" dirty="0"/>
              <a:t>그럼 그걸로 계산해 주세요</a:t>
            </a:r>
            <a:r>
              <a:rPr lang="en-US" altLang="ko-KR" sz="2400" dirty="0"/>
              <a:t>. </a:t>
            </a:r>
            <a:endParaRPr lang="en-US" altLang="ko-KR" sz="2400" dirty="0" smtClean="0"/>
          </a:p>
          <a:p>
            <a:r>
              <a:rPr lang="ko-KR" altLang="en-US" sz="2400" dirty="0" smtClean="0"/>
              <a:t>직원</a:t>
            </a:r>
            <a:r>
              <a:rPr lang="en-US" altLang="ko-KR" sz="2400" dirty="0" smtClean="0"/>
              <a:t>:</a:t>
            </a:r>
            <a:r>
              <a:rPr lang="en-US" altLang="ko-KR" sz="2400" dirty="0"/>
              <a:t> 2</a:t>
            </a:r>
            <a:r>
              <a:rPr lang="ko-KR" altLang="en-US" sz="2400" dirty="0"/>
              <a:t>천 점 잔여 포인트 카드 여기 있습니다</a:t>
            </a:r>
            <a:r>
              <a:rPr lang="en-US" altLang="ko-KR" sz="2400" dirty="0"/>
              <a:t>. </a:t>
            </a:r>
            <a:r>
              <a:rPr lang="ko-KR" altLang="en-US" sz="2400" dirty="0"/>
              <a:t>안녕히 가세요</a:t>
            </a:r>
            <a:r>
              <a:rPr lang="en-US" altLang="ko-KR" sz="2400" dirty="0"/>
              <a:t>.</a:t>
            </a:r>
          </a:p>
          <a:p>
            <a:pPr>
              <a:lnSpc>
                <a:spcPct val="150000"/>
              </a:lnSpc>
            </a:pPr>
            <a:r>
              <a:rPr lang="ko-KR" altLang="en-US" sz="2400" dirty="0" smtClean="0">
                <a:latin typeface="宋体" panose="02010600030101010101" pitchFamily="2" charset="-122"/>
                <a:ea typeface="宋体" panose="02010600030101010101" pitchFamily="2" charset="-122"/>
              </a:rPr>
              <a:t>양메이</a:t>
            </a:r>
            <a:r>
              <a:rPr lang="en-US" altLang="ko-KR" sz="2400" dirty="0">
                <a:latin typeface="宋体" panose="02010600030101010101" pitchFamily="2" charset="-122"/>
                <a:ea typeface="宋体" panose="02010600030101010101" pitchFamily="2" charset="-122"/>
              </a:rPr>
              <a:t>:</a:t>
            </a:r>
            <a:r>
              <a:rPr lang="ko-KR" altLang="en-US" sz="2400" dirty="0"/>
              <a:t> 와</a:t>
            </a:r>
            <a:r>
              <a:rPr lang="en-US" altLang="ko-KR" sz="2400" dirty="0"/>
              <a:t>, </a:t>
            </a:r>
            <a:r>
              <a:rPr lang="ko-KR" altLang="en-US" sz="2400" dirty="0"/>
              <a:t>지은이 매일 포인트 점수 모으더니 오늘 </a:t>
            </a:r>
            <a:r>
              <a:rPr lang="ko-KR" altLang="en-US" sz="2400" dirty="0" smtClean="0"/>
              <a:t>유용하 게  </a:t>
            </a:r>
            <a:r>
              <a:rPr lang="ko-KR" altLang="en-US" sz="2400" dirty="0"/>
              <a:t>쓰는구나</a:t>
            </a:r>
            <a:r>
              <a:rPr lang="en-US" altLang="ko-KR" sz="2400" dirty="0"/>
              <a:t>. </a:t>
            </a:r>
            <a:endParaRPr lang="en-US" altLang="ko-KR" sz="2400" dirty="0" smtClean="0"/>
          </a:p>
          <a:p>
            <a:pPr>
              <a:lnSpc>
                <a:spcPct val="150000"/>
              </a:lnSpc>
            </a:pPr>
            <a:r>
              <a:rPr lang="ko-KR" altLang="en-US" sz="2400" dirty="0" smtClean="0">
                <a:latin typeface="宋体" panose="02010600030101010101" pitchFamily="2" charset="-122"/>
                <a:ea typeface="宋体" panose="02010600030101010101" pitchFamily="2" charset="-122"/>
              </a:rPr>
              <a:t>카오리</a:t>
            </a:r>
            <a:r>
              <a:rPr lang="en-US" altLang="ko-KR" sz="2400" dirty="0">
                <a:latin typeface="宋体" panose="02010600030101010101" pitchFamily="2" charset="-122"/>
                <a:ea typeface="宋体" panose="02010600030101010101" pitchFamily="2" charset="-122"/>
              </a:rPr>
              <a:t>: </a:t>
            </a:r>
            <a:r>
              <a:rPr lang="ko-KR" altLang="en-US" sz="2400" dirty="0"/>
              <a:t>그러니까 말이야</a:t>
            </a:r>
            <a:r>
              <a:rPr lang="en-US" altLang="ko-KR" sz="2400" dirty="0"/>
              <a:t>. </a:t>
            </a:r>
            <a:r>
              <a:rPr lang="ko-KR" altLang="en-US" sz="2400" dirty="0"/>
              <a:t>나도 당장 포인트 </a:t>
            </a:r>
            <a:r>
              <a:rPr lang="ko-KR" altLang="en-US" sz="2400" dirty="0" smtClean="0"/>
              <a:t>카드 만들어 야겠다</a:t>
            </a:r>
            <a:r>
              <a:rPr lang="en-US" altLang="ko-KR" sz="2400" dirty="0"/>
              <a:t>. </a:t>
            </a:r>
            <a:r>
              <a:rPr lang="ko-KR" altLang="en-US" sz="2400" dirty="0"/>
              <a:t>포인트 점수를 돈 대신 사용할 수 있는지 몰랐어</a:t>
            </a:r>
            <a:r>
              <a:rPr lang="en-US" altLang="ko-KR" sz="2400" dirty="0"/>
              <a:t>.</a:t>
            </a:r>
            <a:endParaRPr lang="en-US" altLang="ko-KR" sz="2400" dirty="0" smtClean="0"/>
          </a:p>
          <a:p>
            <a:pPr>
              <a:lnSpc>
                <a:spcPct val="150000"/>
              </a:lnSpc>
            </a:pPr>
            <a:r>
              <a:rPr lang="ko-KR" altLang="en-US" sz="2400" dirty="0" smtClean="0">
                <a:latin typeface="宋体" panose="02010600030101010101" pitchFamily="2" charset="-122"/>
                <a:ea typeface="宋体" panose="02010600030101010101" pitchFamily="2" charset="-122"/>
              </a:rPr>
              <a:t>김지은</a:t>
            </a:r>
            <a:r>
              <a:rPr lang="en-US" altLang="ko-KR" sz="2400" dirty="0">
                <a:latin typeface="宋体" panose="02010600030101010101" pitchFamily="2" charset="-122"/>
                <a:ea typeface="宋体" panose="02010600030101010101" pitchFamily="2" charset="-122"/>
              </a:rPr>
              <a:t>: </a:t>
            </a:r>
            <a:r>
              <a:rPr lang="ko-KR" altLang="en-US" sz="2400" dirty="0"/>
              <a:t>티끌 모아 태산이란 내 말이 딱 맞지</a:t>
            </a:r>
            <a:r>
              <a:rPr lang="en-US" altLang="ko-KR" sz="2400" dirty="0"/>
              <a:t>? </a:t>
            </a:r>
            <a:r>
              <a:rPr lang="ko-KR" altLang="en-US" sz="2400" dirty="0"/>
              <a:t>호호</a:t>
            </a:r>
            <a:r>
              <a:rPr lang="en-US" altLang="ko-KR" sz="2400" dirty="0"/>
              <a:t>. </a:t>
            </a:r>
            <a:endParaRPr lang="en-US" altLang="ko-KR" sz="2400" dirty="0" smtClean="0"/>
          </a:p>
        </p:txBody>
      </p:sp>
      <p:sp>
        <p:nvSpPr>
          <p:cNvPr id="2" name="矩形 1"/>
          <p:cNvSpPr/>
          <p:nvPr/>
        </p:nvSpPr>
        <p:spPr>
          <a:xfrm>
            <a:off x="2415654" y="2292824"/>
            <a:ext cx="1282889" cy="5732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宋体" panose="02010600030101010101" pitchFamily="2" charset="-122"/>
            </a:endParaRPr>
          </a:p>
        </p:txBody>
      </p:sp>
      <p:sp>
        <p:nvSpPr>
          <p:cNvPr id="19" name="矩形 18"/>
          <p:cNvSpPr/>
          <p:nvPr/>
        </p:nvSpPr>
        <p:spPr>
          <a:xfrm rot="21075228">
            <a:off x="7154528" y="262978"/>
            <a:ext cx="1568035" cy="742888"/>
          </a:xfrm>
          <a:prstGeom prst="rect">
            <a:avLst/>
          </a:prstGeom>
          <a:solidFill>
            <a:schemeClr val="tx2"/>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대화</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sp>
        <p:nvSpPr>
          <p:cNvPr id="7" name="webpage-home_81886">
            <a:hlinkClick r:id="rId4"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14402271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700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7" name="矩形 6"/>
          <p:cNvSpPr/>
          <p:nvPr/>
        </p:nvSpPr>
        <p:spPr>
          <a:xfrm>
            <a:off x="737001" y="1121121"/>
            <a:ext cx="7751906" cy="6001643"/>
          </a:xfrm>
          <a:prstGeom prst="rect">
            <a:avLst/>
          </a:prstGeom>
          <a:solidFill>
            <a:schemeClr val="accent3">
              <a:lumMod val="40000"/>
              <a:lumOff val="60000"/>
            </a:schemeClr>
          </a:solidFill>
        </p:spPr>
        <p:txBody>
          <a:bodyPr wrap="square">
            <a:spAutoFit/>
          </a:bodyPr>
          <a:lstStyle/>
          <a:p>
            <a:r>
              <a:rPr lang="en-US" altLang="ko-KR" sz="2800" b="1" dirty="0" smtClean="0">
                <a:ea typeface="宋体" panose="02010600030101010101" pitchFamily="2" charset="-122"/>
              </a:rPr>
              <a:t>1.</a:t>
            </a:r>
            <a:r>
              <a:rPr lang="ko-KR" altLang="en-US" sz="2800" b="1" dirty="0"/>
              <a:t> ～더니만</a:t>
            </a:r>
          </a:p>
          <a:p>
            <a:r>
              <a:rPr lang="ko-KR" altLang="en-US" sz="2400" dirty="0">
                <a:latin typeface="宋体" panose="02010600030101010101" pitchFamily="2" charset="-122"/>
                <a:ea typeface="宋体" panose="02010600030101010101" pitchFamily="2" charset="-122"/>
              </a:rPr>
              <a:t>连接词尾，“～더니”的强调形式。接在动词词干后，回想过去发生的事实，如果该事实与后一事实是相反或对立的话，“～더니만”就起转折的作用。也可以表示回想过去某一</a:t>
            </a:r>
            <a:r>
              <a:rPr lang="zh-CN" altLang="en-US" sz="2400" dirty="0">
                <a:latin typeface="宋体" panose="02010600030101010101" pitchFamily="2" charset="-122"/>
                <a:ea typeface="宋体" panose="02010600030101010101" pitchFamily="2" charset="-122"/>
              </a:rPr>
              <a:t>时候发生或进行的事实，这一事实是后面事实的原因、理由、根据。</a:t>
            </a:r>
            <a:endParaRPr lang="en-US" altLang="ko-KR" sz="2400" dirty="0">
              <a:latin typeface="宋体" panose="02010600030101010101" pitchFamily="2" charset="-122"/>
              <a:ea typeface="宋体" panose="02010600030101010101" pitchFamily="2" charset="-122"/>
            </a:endParaRPr>
          </a:p>
          <a:p>
            <a:endParaRPr lang="en-US" altLang="ko-KR" sz="2800" dirty="0">
              <a:latin typeface="宋体" panose="02010600030101010101" pitchFamily="2" charset="-122"/>
              <a:ea typeface="宋体" panose="02010600030101010101" pitchFamily="2" charset="-122"/>
            </a:endParaRPr>
          </a:p>
          <a:p>
            <a:endParaRPr lang="en-US" altLang="ko-KR" sz="2800" dirty="0" smtClean="0">
              <a:latin typeface="宋体" panose="02010600030101010101" pitchFamily="2" charset="-122"/>
              <a:ea typeface="宋体" panose="02010600030101010101" pitchFamily="2" charset="-122"/>
            </a:endParaRPr>
          </a:p>
          <a:p>
            <a:endParaRPr lang="en-US" altLang="ko-KR" sz="2800" dirty="0">
              <a:latin typeface="宋体" panose="02010600030101010101" pitchFamily="2" charset="-122"/>
              <a:ea typeface="宋体" panose="02010600030101010101" pitchFamily="2" charset="-122"/>
            </a:endParaRPr>
          </a:p>
          <a:p>
            <a:endParaRPr lang="en-US" altLang="ko-KR" sz="2800" dirty="0">
              <a:latin typeface="宋体" panose="02010600030101010101" pitchFamily="2" charset="-122"/>
              <a:ea typeface="宋体" panose="02010600030101010101" pitchFamily="2" charset="-122"/>
            </a:endParaRPr>
          </a:p>
          <a:p>
            <a:endParaRPr lang="en-US" altLang="ko-KR" sz="2800" dirty="0">
              <a:latin typeface="宋体" panose="02010600030101010101" pitchFamily="2" charset="-122"/>
              <a:ea typeface="宋体" panose="02010600030101010101" pitchFamily="2" charset="-122"/>
            </a:endParaRPr>
          </a:p>
          <a:p>
            <a:endParaRPr lang="en-US" altLang="ko-KR" sz="2400" dirty="0">
              <a:latin typeface="宋体" panose="02010600030101010101" pitchFamily="2" charset="-122"/>
              <a:ea typeface="宋体" panose="02010600030101010101" pitchFamily="2" charset="-122"/>
            </a:endParaRPr>
          </a:p>
          <a:p>
            <a:pPr>
              <a:lnSpc>
                <a:spcPct val="150000"/>
              </a:lnSpc>
            </a:pPr>
            <a:endParaRPr lang="en-US" altLang="ko-KR" sz="2400" dirty="0" smtClean="0">
              <a:latin typeface="宋体" panose="02010600030101010101" pitchFamily="2" charset="-122"/>
              <a:ea typeface="宋体" panose="02010600030101010101" pitchFamily="2" charset="-122"/>
            </a:endParaRPr>
          </a:p>
          <a:p>
            <a:pPr>
              <a:lnSpc>
                <a:spcPct val="150000"/>
              </a:lnSpc>
            </a:pPr>
            <a:endParaRPr lang="en-US" altLang="ko-KR" sz="2400" dirty="0">
              <a:latin typeface="宋体" panose="02010600030101010101" pitchFamily="2" charset="-122"/>
              <a:ea typeface="宋体" panose="02010600030101010101" pitchFamily="2" charset="-122"/>
            </a:endParaRPr>
          </a:p>
        </p:txBody>
      </p:sp>
      <p:grpSp>
        <p:nvGrpSpPr>
          <p:cNvPr id="10" name="组合 9"/>
          <p:cNvGrpSpPr/>
          <p:nvPr/>
        </p:nvGrpSpPr>
        <p:grpSpPr>
          <a:xfrm>
            <a:off x="504056" y="262978"/>
            <a:ext cx="8218507" cy="742888"/>
            <a:chOff x="504056" y="262978"/>
            <a:chExt cx="8218507" cy="742888"/>
          </a:xfrm>
        </p:grpSpPr>
        <p:cxnSp>
          <p:nvCxnSpPr>
            <p:cNvPr id="11" name="直接连接符 10"/>
            <p:cNvCxnSpPr/>
            <p:nvPr/>
          </p:nvCxnSpPr>
          <p:spPr>
            <a:xfrm flipV="1">
              <a:off x="504056" y="886691"/>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1075228">
              <a:off x="7154528" y="262978"/>
              <a:ext cx="1568035" cy="742888"/>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grpSp>
      <p:sp>
        <p:nvSpPr>
          <p:cNvPr id="8" name="TextBox 7"/>
          <p:cNvSpPr txBox="1"/>
          <p:nvPr/>
        </p:nvSpPr>
        <p:spPr>
          <a:xfrm>
            <a:off x="821657" y="3422272"/>
            <a:ext cx="7667250" cy="3231654"/>
          </a:xfrm>
          <a:prstGeom prst="rect">
            <a:avLst/>
          </a:prstGeom>
          <a:noFill/>
          <a:ln w="22225">
            <a:solidFill>
              <a:srgbClr val="FFC000"/>
            </a:solidFill>
          </a:ln>
        </p:spPr>
        <p:txBody>
          <a:bodyPr wrap="square" rtlCol="0">
            <a:spAutoFit/>
          </a:bodyPr>
          <a:lstStyle/>
          <a:p>
            <a:pPr latinLnBrk="1">
              <a:lnSpc>
                <a:spcPct val="150000"/>
              </a:lnSpc>
            </a:pPr>
            <a:r>
              <a:rPr lang="zh-CN" altLang="en-US" sz="2000" b="1" dirty="0" smtClean="0">
                <a:solidFill>
                  <a:srgbClr val="FFC000"/>
                </a:solidFill>
                <a:latin typeface="Batang" panose="02030600000101010101" pitchFamily="18" charset="-127"/>
                <a:ea typeface="Batang" panose="02030600000101010101" pitchFamily="18" charset="-127"/>
              </a:rPr>
              <a:t>例</a:t>
            </a:r>
            <a:r>
              <a:rPr lang="en-US" altLang="ko-KR" sz="2400" dirty="0" smtClean="0"/>
              <a:t>1</a:t>
            </a:r>
            <a:r>
              <a:rPr lang="en-US" altLang="ko-KR" sz="2400" dirty="0"/>
              <a:t>) </a:t>
            </a:r>
            <a:r>
              <a:rPr lang="ko-KR" altLang="en-US" sz="2400" dirty="0"/>
              <a:t>열심히 공부하더니만 좋은 대학교에 합격했네요</a:t>
            </a:r>
            <a:r>
              <a:rPr lang="en-US" altLang="ko-KR" sz="2400" dirty="0"/>
              <a:t>.</a:t>
            </a:r>
          </a:p>
          <a:p>
            <a:r>
              <a:rPr lang="zh-CN" altLang="en-US" sz="2400" dirty="0">
                <a:latin typeface="宋体" panose="02010600030101010101" pitchFamily="2" charset="-122"/>
                <a:ea typeface="宋体" panose="02010600030101010101" pitchFamily="2" charset="-122"/>
              </a:rPr>
              <a:t>她平时努力学习，结果真考上了名牌大学。</a:t>
            </a:r>
          </a:p>
          <a:p>
            <a:r>
              <a:rPr lang="en-US" altLang="ko-KR" sz="2400" dirty="0"/>
              <a:t>2) </a:t>
            </a:r>
            <a:r>
              <a:rPr lang="ko-KR" altLang="en-US" sz="2400" dirty="0"/>
              <a:t>친구는 책을 빌려 가더니만 안 가져 와요</a:t>
            </a:r>
            <a:r>
              <a:rPr lang="en-US" altLang="ko-KR" sz="2400" dirty="0"/>
              <a:t>.</a:t>
            </a:r>
          </a:p>
          <a:p>
            <a:r>
              <a:rPr lang="zh-CN" altLang="en-US" sz="2400" dirty="0">
                <a:latin typeface="宋体" panose="02010600030101010101" pitchFamily="2" charset="-122"/>
                <a:ea typeface="宋体" panose="02010600030101010101" pitchFamily="2" charset="-122"/>
              </a:rPr>
              <a:t>朋友把书借去，就不还回来了。</a:t>
            </a:r>
          </a:p>
          <a:p>
            <a:r>
              <a:rPr lang="en-US" altLang="ko-KR" sz="2400" dirty="0"/>
              <a:t>3) </a:t>
            </a:r>
            <a:r>
              <a:rPr lang="ko-KR" altLang="en-US" sz="2400" dirty="0"/>
              <a:t>가</a:t>
            </a:r>
            <a:r>
              <a:rPr lang="en-US" altLang="ko-KR" sz="2400" dirty="0"/>
              <a:t>: </a:t>
            </a:r>
            <a:r>
              <a:rPr lang="ko-KR" altLang="en-US" sz="2400" dirty="0"/>
              <a:t>갑자기 배가 너무 아파요</a:t>
            </a:r>
            <a:r>
              <a:rPr lang="en-US" altLang="ko-KR" sz="2400" dirty="0"/>
              <a:t>.</a:t>
            </a:r>
          </a:p>
          <a:p>
            <a:r>
              <a:rPr lang="zh-CN" altLang="en-US" sz="2400" dirty="0">
                <a:latin typeface="宋体" panose="02010600030101010101" pitchFamily="2" charset="-122"/>
                <a:ea typeface="宋体" panose="02010600030101010101" pitchFamily="2" charset="-122"/>
              </a:rPr>
              <a:t>肚子突然很痛。</a:t>
            </a:r>
          </a:p>
          <a:p>
            <a:r>
              <a:rPr lang="ko-KR" altLang="en-US" sz="2400" dirty="0"/>
              <a:t>나</a:t>
            </a:r>
            <a:r>
              <a:rPr lang="en-US" altLang="ko-KR" sz="2400" dirty="0"/>
              <a:t>: </a:t>
            </a:r>
            <a:r>
              <a:rPr lang="ko-KR" altLang="en-US" sz="2400" dirty="0"/>
              <a:t>아이스크림을 몇 개나 먹더니만 배탈이 났나 봐요</a:t>
            </a:r>
            <a:r>
              <a:rPr lang="en-US" altLang="ko-KR" sz="2400" dirty="0"/>
              <a:t>.</a:t>
            </a:r>
          </a:p>
          <a:p>
            <a:r>
              <a:rPr lang="zh-CN" altLang="en-US" sz="2400" dirty="0">
                <a:latin typeface="宋体" panose="02010600030101010101" pitchFamily="2" charset="-122"/>
                <a:ea typeface="宋体" panose="02010600030101010101" pitchFamily="2" charset="-122"/>
              </a:rPr>
              <a:t>你吃了好几个冰激凌，看来是闹肚子了。</a:t>
            </a:r>
          </a:p>
        </p:txBody>
      </p:sp>
    </p:spTree>
    <p:extLst>
      <p:ext uri="{BB962C8B-B14F-4D97-AF65-F5344CB8AC3E}">
        <p14:creationId xmlns:p14="http://schemas.microsoft.com/office/powerpoint/2010/main" val="15699827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4477" y="1602982"/>
            <a:ext cx="8128204" cy="4277518"/>
          </a:xfrm>
          <a:prstGeom prst="rect">
            <a:avLst/>
          </a:prstGeom>
          <a:noFill/>
          <a:ln w="22225">
            <a:solidFill>
              <a:schemeClr val="accent6"/>
            </a:solidFill>
          </a:ln>
        </p:spPr>
        <p:txBody>
          <a:bodyPr wrap="square" rtlCol="0">
            <a:spAutoFit/>
          </a:bodyPr>
          <a:lstStyle/>
          <a:p>
            <a:pPr>
              <a:lnSpc>
                <a:spcPct val="200000"/>
              </a:lnSpc>
            </a:pPr>
            <a:r>
              <a:rPr lang="en-US" altLang="ko-KR" sz="2800" dirty="0"/>
              <a:t>4) </a:t>
            </a:r>
            <a:r>
              <a:rPr lang="ko-KR" altLang="en-US" sz="2800" dirty="0"/>
              <a:t>가</a:t>
            </a:r>
            <a:r>
              <a:rPr lang="en-US" altLang="ko-KR" sz="2800" dirty="0"/>
              <a:t>: </a:t>
            </a:r>
            <a:r>
              <a:rPr lang="ko-KR" altLang="en-US" sz="2800" dirty="0"/>
              <a:t>성민 씨 어디 갔어요</a:t>
            </a:r>
            <a:r>
              <a:rPr lang="en-US" altLang="ko-KR" sz="2800" dirty="0"/>
              <a:t>? </a:t>
            </a:r>
            <a:r>
              <a:rPr lang="ko-KR" altLang="en-US" sz="2800" dirty="0"/>
              <a:t>왜 안 보이죠</a:t>
            </a:r>
            <a:r>
              <a:rPr lang="en-US" altLang="ko-KR" sz="2800" dirty="0"/>
              <a:t>?</a:t>
            </a:r>
          </a:p>
          <a:p>
            <a:pPr>
              <a:lnSpc>
                <a:spcPct val="200000"/>
              </a:lnSpc>
            </a:pPr>
            <a:r>
              <a:rPr lang="ko-KR" altLang="en-US" sz="2800" dirty="0"/>
              <a:t>나</a:t>
            </a:r>
            <a:r>
              <a:rPr lang="en-US" altLang="ko-KR" sz="2800" dirty="0" smtClean="0"/>
              <a:t>:</a:t>
            </a:r>
            <a:r>
              <a:rPr lang="en-US" altLang="ko-KR" sz="2800" dirty="0">
                <a:sym typeface="Symbol"/>
              </a:rPr>
              <a:t>  </a:t>
            </a:r>
            <a:r>
              <a:rPr lang="ko-KR" altLang="en-US" sz="2800" dirty="0"/>
              <a:t>　　　　　　　　　　　　　　　　　　　　　　　　　　　</a:t>
            </a:r>
          </a:p>
          <a:p>
            <a:pPr>
              <a:lnSpc>
                <a:spcPct val="200000"/>
              </a:lnSpc>
            </a:pPr>
            <a:r>
              <a:rPr lang="en-US" altLang="ko-KR" sz="2800" dirty="0"/>
              <a:t>5) </a:t>
            </a:r>
            <a:r>
              <a:rPr lang="ko-KR" altLang="en-US" sz="2800" dirty="0"/>
              <a:t>가</a:t>
            </a:r>
            <a:r>
              <a:rPr lang="en-US" altLang="ko-KR" sz="2800" dirty="0"/>
              <a:t>: </a:t>
            </a:r>
            <a:r>
              <a:rPr lang="ko-KR" altLang="en-US" sz="2800" dirty="0"/>
              <a:t>이 수학 문제를 지은 씨한테도 물어 봤는데 모른대요</a:t>
            </a:r>
            <a:r>
              <a:rPr lang="en-US" altLang="ko-KR" sz="2800" dirty="0"/>
              <a:t>.</a:t>
            </a:r>
          </a:p>
          <a:p>
            <a:pPr>
              <a:lnSpc>
                <a:spcPct val="200000"/>
              </a:lnSpc>
            </a:pPr>
            <a:r>
              <a:rPr lang="ko-KR" altLang="en-US" sz="2800" dirty="0"/>
              <a:t>나</a:t>
            </a:r>
            <a:r>
              <a:rPr lang="en-US" altLang="ko-KR" sz="2800" dirty="0"/>
              <a:t>:</a:t>
            </a:r>
            <a:r>
              <a:rPr lang="en-US" altLang="ko-KR" sz="2800" dirty="0" smtClean="0">
                <a:sym typeface="Symbol"/>
              </a:rPr>
              <a:t></a:t>
            </a:r>
            <a:r>
              <a:rPr lang="en-US" altLang="ko-KR" sz="2800" dirty="0" smtClean="0"/>
              <a:t> </a:t>
            </a:r>
            <a:r>
              <a:rPr lang="ko-KR" altLang="en-US" sz="2800" dirty="0"/>
              <a:t>　　　　　　　　　　　　　　　　　　　　　　　　　　　　　</a:t>
            </a:r>
            <a:r>
              <a:rPr lang="ko-KR" altLang="en-US" sz="2400" dirty="0"/>
              <a:t>　　　　　　　　　　　　　　　　　　　　　　　　　　</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845834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401782" y="969818"/>
            <a:ext cx="6442364" cy="22058"/>
          </a:xfrm>
          <a:prstGeom prst="line">
            <a:avLst/>
          </a:prstGeom>
          <a:ln w="44450">
            <a:solidFill>
              <a:srgbClr val="F66996"/>
            </a:solidFill>
            <a:headEnd type="ova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0" y="2701049"/>
            <a:ext cx="596900" cy="686955"/>
          </a:xfrm>
          <a:prstGeom prst="rect">
            <a:avLst/>
          </a:prstGeom>
        </p:spPr>
      </p:pic>
      <p:sp>
        <p:nvSpPr>
          <p:cNvPr id="4" name="文本框 3"/>
          <p:cNvSpPr txBox="1"/>
          <p:nvPr/>
        </p:nvSpPr>
        <p:spPr>
          <a:xfrm>
            <a:off x="1676400" y="2631189"/>
            <a:ext cx="7262884" cy="2308324"/>
          </a:xfrm>
          <a:prstGeom prst="rect">
            <a:avLst/>
          </a:prstGeom>
          <a:noFill/>
        </p:spPr>
        <p:txBody>
          <a:bodyPr wrap="square" rtlCol="0">
            <a:spAutoFit/>
          </a:bodyPr>
          <a:lstStyle/>
          <a:p>
            <a:r>
              <a:rPr lang="ko-KR" altLang="en-US" sz="3600" dirty="0"/>
              <a:t>현금 영수증과 소득공제란 무엇일까요</a:t>
            </a:r>
            <a:r>
              <a:rPr lang="en-US" altLang="ko-KR" sz="3600" dirty="0"/>
              <a:t>?</a:t>
            </a:r>
          </a:p>
          <a:p>
            <a:r>
              <a:rPr lang="ko-KR" altLang="en-US" sz="3600" dirty="0"/>
              <a:t>포인트 카드를 만들어 본 경험이 있나요</a:t>
            </a:r>
            <a:r>
              <a:rPr lang="en-US" altLang="ko-KR" sz="3600" dirty="0"/>
              <a:t>?</a:t>
            </a:r>
            <a:endParaRPr kumimoji="1" lang="zh-CN" altLang="en-US" sz="2400" b="1" dirty="0">
              <a:ea typeface="宋体" panose="02010600030101010101" pitchFamily="2" charset="-122"/>
            </a:endParaRPr>
          </a:p>
        </p:txBody>
      </p:sp>
      <p:sp>
        <p:nvSpPr>
          <p:cNvPr id="7" name="矩形 6"/>
          <p:cNvSpPr/>
          <p:nvPr/>
        </p:nvSpPr>
        <p:spPr>
          <a:xfrm rot="21075228">
            <a:off x="6730031" y="220871"/>
            <a:ext cx="2020291" cy="774306"/>
          </a:xfrm>
          <a:prstGeom prst="rect">
            <a:avLst/>
          </a:prstGeom>
          <a:solidFill>
            <a:srgbClr val="F6699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tx1"/>
                </a:solidFill>
                <a:ea typeface="宋体" panose="02010600030101010101" pitchFamily="2" charset="-122"/>
                <a:cs typeface="+mn-ea"/>
                <a:sym typeface="+mn-lt"/>
              </a:rPr>
              <a:t>도입</a:t>
            </a:r>
            <a:endParaRPr lang="zh-CN" altLang="en-US" sz="3200" b="1" dirty="0">
              <a:solidFill>
                <a:schemeClr val="tx1"/>
              </a:solidFill>
              <a:ea typeface="宋体" panose="02010600030101010101" pitchFamily="2"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0" y="3783797"/>
            <a:ext cx="596900" cy="686955"/>
          </a:xfrm>
          <a:prstGeom prst="rect">
            <a:avLst/>
          </a:prstGeom>
        </p:spPr>
      </p:pic>
    </p:spTree>
    <p:extLst>
      <p:ext uri="{BB962C8B-B14F-4D97-AF65-F5344CB8AC3E}">
        <p14:creationId xmlns:p14="http://schemas.microsoft.com/office/powerpoint/2010/main" val="9540860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700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7" name="矩形 6"/>
          <p:cNvSpPr/>
          <p:nvPr/>
        </p:nvSpPr>
        <p:spPr>
          <a:xfrm>
            <a:off x="737001" y="1121121"/>
            <a:ext cx="8032927" cy="5509200"/>
          </a:xfrm>
          <a:prstGeom prst="rect">
            <a:avLst/>
          </a:prstGeom>
          <a:solidFill>
            <a:schemeClr val="accent3">
              <a:lumMod val="40000"/>
              <a:lumOff val="60000"/>
            </a:schemeClr>
          </a:solidFill>
        </p:spPr>
        <p:txBody>
          <a:bodyPr wrap="square">
            <a:spAutoFit/>
          </a:bodyPr>
          <a:lstStyle/>
          <a:p>
            <a:r>
              <a:rPr lang="en-US" altLang="ko-KR" sz="2800" b="1" dirty="0" smtClean="0">
                <a:ea typeface="宋体" panose="02010600030101010101" pitchFamily="2" charset="-122"/>
              </a:rPr>
              <a:t>2. </a:t>
            </a:r>
            <a:r>
              <a:rPr lang="ko-KR" altLang="en-US" sz="2800" b="1" dirty="0"/>
              <a:t>～아</a:t>
            </a:r>
            <a:r>
              <a:rPr lang="en-US" altLang="ko-KR" sz="2800" b="1" dirty="0"/>
              <a:t>/</a:t>
            </a:r>
            <a:r>
              <a:rPr lang="ko-KR" altLang="en-US" sz="2800" b="1" dirty="0"/>
              <a:t>어</a:t>
            </a:r>
            <a:r>
              <a:rPr lang="en-US" altLang="ko-KR" sz="2800" b="1" dirty="0"/>
              <a:t>/</a:t>
            </a:r>
            <a:r>
              <a:rPr lang="ko-KR" altLang="en-US" sz="2800" b="1" dirty="0"/>
              <a:t>여서 그런지</a:t>
            </a:r>
          </a:p>
          <a:p>
            <a:r>
              <a:rPr lang="zh-CN" altLang="en-US" sz="2400" dirty="0">
                <a:latin typeface="宋体" panose="02010600030101010101" pitchFamily="2" charset="-122"/>
                <a:ea typeface="宋体" panose="02010600030101010101" pitchFamily="2" charset="-122"/>
              </a:rPr>
              <a:t>惯用型，接在谓词词干后，表示说话人的推断，即前一分句是后一分句的原因、理由、根据。但是说话人不能确定前一分句的内容是造成后一分句结果的唯一原因。</a:t>
            </a:r>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smtClean="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smtClean="0">
              <a:ea typeface="宋体" panose="02010600030101010101" pitchFamily="2" charset="-122"/>
            </a:endParaRPr>
          </a:p>
          <a:p>
            <a:endParaRPr lang="zh-CN" altLang="en-US" sz="2800" dirty="0">
              <a:ea typeface="宋体" panose="02010600030101010101" pitchFamily="2" charset="-122"/>
            </a:endParaRPr>
          </a:p>
          <a:p>
            <a:endParaRPr lang="en-US" altLang="ko-KR" sz="2400" dirty="0">
              <a:latin typeface="宋体" panose="02010600030101010101" pitchFamily="2" charset="-122"/>
              <a:ea typeface="宋体" panose="02010600030101010101" pitchFamily="2" charset="-122"/>
            </a:endParaRPr>
          </a:p>
          <a:p>
            <a:pPr>
              <a:lnSpc>
                <a:spcPct val="150000"/>
              </a:lnSpc>
            </a:pPr>
            <a:endParaRPr lang="en-US" altLang="ko-KR" sz="2400" dirty="0" smtClean="0">
              <a:latin typeface="宋体" panose="02010600030101010101" pitchFamily="2" charset="-122"/>
              <a:ea typeface="宋体" panose="02010600030101010101" pitchFamily="2" charset="-122"/>
            </a:endParaRPr>
          </a:p>
        </p:txBody>
      </p:sp>
      <p:grpSp>
        <p:nvGrpSpPr>
          <p:cNvPr id="10" name="组合 9"/>
          <p:cNvGrpSpPr/>
          <p:nvPr/>
        </p:nvGrpSpPr>
        <p:grpSpPr>
          <a:xfrm>
            <a:off x="504056" y="262978"/>
            <a:ext cx="8218507" cy="742888"/>
            <a:chOff x="504056" y="262978"/>
            <a:chExt cx="8218507" cy="742888"/>
          </a:xfrm>
        </p:grpSpPr>
        <p:cxnSp>
          <p:nvCxnSpPr>
            <p:cNvPr id="11" name="直接连接符 10"/>
            <p:cNvCxnSpPr/>
            <p:nvPr/>
          </p:nvCxnSpPr>
          <p:spPr>
            <a:xfrm flipV="1">
              <a:off x="504056" y="886691"/>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1075228">
              <a:off x="7154528" y="262978"/>
              <a:ext cx="1568035" cy="742888"/>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grpSp>
      <p:sp>
        <p:nvSpPr>
          <p:cNvPr id="8" name="TextBox 7"/>
          <p:cNvSpPr txBox="1"/>
          <p:nvPr/>
        </p:nvSpPr>
        <p:spPr>
          <a:xfrm>
            <a:off x="813450" y="2745481"/>
            <a:ext cx="7484390" cy="3877985"/>
          </a:xfrm>
          <a:prstGeom prst="rect">
            <a:avLst/>
          </a:prstGeom>
          <a:noFill/>
          <a:ln w="22225">
            <a:solidFill>
              <a:srgbClr val="FFC000"/>
            </a:solidFill>
          </a:ln>
        </p:spPr>
        <p:txBody>
          <a:bodyPr wrap="square" rtlCol="0">
            <a:spAutoFit/>
          </a:bodyPr>
          <a:lstStyle/>
          <a:p>
            <a:pPr latinLnBrk="1">
              <a:lnSpc>
                <a:spcPct val="150000"/>
              </a:lnSpc>
            </a:pPr>
            <a:r>
              <a:rPr lang="zh-CN" altLang="en-US" sz="2000" b="1" dirty="0" smtClean="0">
                <a:solidFill>
                  <a:srgbClr val="FFC000"/>
                </a:solidFill>
                <a:latin typeface="Batang" panose="02030600000101010101" pitchFamily="18" charset="-127"/>
                <a:ea typeface="Batang" panose="02030600000101010101" pitchFamily="18" charset="-127"/>
              </a:rPr>
              <a:t>例</a:t>
            </a:r>
            <a:endParaRPr lang="en-US" altLang="zh-CN" sz="2000" b="1" dirty="0" smtClean="0">
              <a:solidFill>
                <a:srgbClr val="FFC000"/>
              </a:solidFill>
              <a:latin typeface="Batang" panose="02030600000101010101" pitchFamily="18" charset="-127"/>
              <a:ea typeface="Batang" panose="02030600000101010101" pitchFamily="18" charset="-127"/>
            </a:endParaRPr>
          </a:p>
          <a:p>
            <a:r>
              <a:rPr lang="en-US" altLang="ko-KR" sz="2400" dirty="0"/>
              <a:t>1) </a:t>
            </a:r>
            <a:r>
              <a:rPr lang="ko-KR" altLang="en-US" sz="2400" dirty="0"/>
              <a:t>동생은 성격이 좋아서 그런지 친구들 사이에서 인기가 많아요</a:t>
            </a:r>
            <a:r>
              <a:rPr lang="en-US" altLang="ko-KR" sz="2400" dirty="0"/>
              <a:t>.</a:t>
            </a:r>
          </a:p>
          <a:p>
            <a:r>
              <a:rPr lang="zh-CN" altLang="en-US" sz="2400" dirty="0">
                <a:latin typeface="宋体" panose="02010600030101010101" pitchFamily="2" charset="-122"/>
                <a:ea typeface="宋体" panose="02010600030101010101" pitchFamily="2" charset="-122"/>
              </a:rPr>
              <a:t>弟弟可能是因为性格好，所以在朋友中很受欢迎。</a:t>
            </a:r>
          </a:p>
          <a:p>
            <a:r>
              <a:rPr lang="en-US" altLang="ko-KR" sz="2400" dirty="0"/>
              <a:t>2) </a:t>
            </a:r>
            <a:r>
              <a:rPr lang="ko-KR" altLang="en-US" sz="2400" dirty="0"/>
              <a:t>생일 선물을 받아서 그런지 기분이 좋아요</a:t>
            </a:r>
            <a:r>
              <a:rPr lang="en-US" altLang="ko-KR" sz="2400" dirty="0"/>
              <a:t>.</a:t>
            </a:r>
          </a:p>
          <a:p>
            <a:r>
              <a:rPr lang="zh-CN" altLang="en-US" sz="2400" dirty="0">
                <a:latin typeface="宋体" panose="02010600030101010101" pitchFamily="2" charset="-122"/>
                <a:ea typeface="宋体" panose="02010600030101010101" pitchFamily="2" charset="-122"/>
              </a:rPr>
              <a:t>可能是因为收到了生日礼物，所以他的心情很好。</a:t>
            </a:r>
          </a:p>
          <a:p>
            <a:r>
              <a:rPr lang="en-US" altLang="ko-KR" sz="2400" dirty="0"/>
              <a:t>3) </a:t>
            </a:r>
            <a:r>
              <a:rPr lang="ko-KR" altLang="en-US" sz="2400" dirty="0"/>
              <a:t>가</a:t>
            </a:r>
            <a:r>
              <a:rPr lang="en-US" altLang="ko-KR" sz="2400" dirty="0"/>
              <a:t>: </a:t>
            </a:r>
            <a:r>
              <a:rPr lang="ko-KR" altLang="en-US" sz="2400" dirty="0"/>
              <a:t>지은 씨는 자주 우는 편이에요</a:t>
            </a:r>
            <a:r>
              <a:rPr lang="en-US" altLang="ko-KR" sz="2400" dirty="0"/>
              <a:t>?</a:t>
            </a:r>
          </a:p>
          <a:p>
            <a:r>
              <a:rPr lang="zh-CN" altLang="en-US" sz="2400" dirty="0">
                <a:latin typeface="宋体" panose="02010600030101010101" pitchFamily="2" charset="-122"/>
                <a:ea typeface="宋体" panose="02010600030101010101" pitchFamily="2" charset="-122"/>
              </a:rPr>
              <a:t>知恩爱哭吗</a:t>
            </a:r>
            <a:r>
              <a:rPr lang="en-US" altLang="zh-CN" sz="2400" dirty="0">
                <a:latin typeface="宋体" panose="02010600030101010101" pitchFamily="2" charset="-122"/>
                <a:ea typeface="宋体" panose="02010600030101010101" pitchFamily="2" charset="-122"/>
              </a:rPr>
              <a:t>?</a:t>
            </a:r>
          </a:p>
          <a:p>
            <a:r>
              <a:rPr lang="ko-KR" altLang="en-US" sz="2400" dirty="0"/>
              <a:t>나</a:t>
            </a:r>
            <a:r>
              <a:rPr lang="en-US" altLang="ko-KR" sz="2400" dirty="0"/>
              <a:t>: </a:t>
            </a:r>
            <a:r>
              <a:rPr lang="ko-KR" altLang="en-US" sz="2400" dirty="0"/>
              <a:t>마음이 약해서 그런지 자주 우는 편이에요</a:t>
            </a:r>
            <a:r>
              <a:rPr lang="en-US" altLang="ko-KR" sz="2400" dirty="0"/>
              <a:t>.</a:t>
            </a:r>
          </a:p>
          <a:p>
            <a:r>
              <a:rPr lang="zh-CN" altLang="en-US" sz="2400" dirty="0">
                <a:latin typeface="宋体" panose="02010600030101010101" pitchFamily="2" charset="-122"/>
                <a:ea typeface="宋体" panose="02010600030101010101" pitchFamily="2" charset="-122"/>
              </a:rPr>
              <a:t>可能是因为她心太软，所以经常哭。</a:t>
            </a:r>
          </a:p>
        </p:txBody>
      </p:sp>
    </p:spTree>
    <p:extLst>
      <p:ext uri="{BB962C8B-B14F-4D97-AF65-F5344CB8AC3E}">
        <p14:creationId xmlns:p14="http://schemas.microsoft.com/office/powerpoint/2010/main" val="37382009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4477" y="1602982"/>
            <a:ext cx="8128204" cy="3539430"/>
          </a:xfrm>
          <a:prstGeom prst="rect">
            <a:avLst/>
          </a:prstGeom>
          <a:noFill/>
          <a:ln w="22225">
            <a:solidFill>
              <a:schemeClr val="accent6"/>
            </a:solidFill>
          </a:ln>
        </p:spPr>
        <p:txBody>
          <a:bodyPr wrap="square" rtlCol="0">
            <a:spAutoFit/>
          </a:bodyPr>
          <a:lstStyle/>
          <a:p>
            <a:pPr>
              <a:lnSpc>
                <a:spcPct val="200000"/>
              </a:lnSpc>
            </a:pPr>
            <a:r>
              <a:rPr lang="en-US" altLang="ko-KR" sz="2800" dirty="0"/>
              <a:t>4) </a:t>
            </a:r>
            <a:r>
              <a:rPr lang="ko-KR" altLang="en-US" sz="2800" dirty="0"/>
              <a:t>가</a:t>
            </a:r>
            <a:r>
              <a:rPr lang="en-US" altLang="ko-KR" sz="2800" dirty="0"/>
              <a:t>: </a:t>
            </a:r>
            <a:r>
              <a:rPr lang="ko-KR" altLang="en-US" sz="2800" dirty="0"/>
              <a:t>저 친구 인기가 대단한가 봐요</a:t>
            </a:r>
            <a:r>
              <a:rPr lang="en-US" altLang="ko-KR" sz="2800" dirty="0"/>
              <a:t>?</a:t>
            </a:r>
          </a:p>
          <a:p>
            <a:pPr>
              <a:lnSpc>
                <a:spcPct val="200000"/>
              </a:lnSpc>
            </a:pPr>
            <a:r>
              <a:rPr lang="ko-KR" altLang="en-US" sz="2800" dirty="0"/>
              <a:t>나</a:t>
            </a:r>
            <a:r>
              <a:rPr lang="en-US" altLang="ko-KR" sz="2800" dirty="0" smtClean="0"/>
              <a:t>:</a:t>
            </a:r>
            <a:r>
              <a:rPr lang="en-US" altLang="ko-KR" sz="2800" dirty="0">
                <a:sym typeface="Symbol"/>
              </a:rPr>
              <a:t> </a:t>
            </a:r>
            <a:r>
              <a:rPr lang="en-US" altLang="ko-KR" sz="2800" dirty="0" smtClean="0"/>
              <a:t> </a:t>
            </a:r>
            <a:r>
              <a:rPr lang="ko-KR" altLang="en-US" sz="2800" dirty="0"/>
              <a:t>　　　　　　　　　　　　　　　　　　　　　　　　　　　</a:t>
            </a:r>
          </a:p>
          <a:p>
            <a:pPr>
              <a:lnSpc>
                <a:spcPct val="200000"/>
              </a:lnSpc>
            </a:pPr>
            <a:r>
              <a:rPr lang="en-US" altLang="ko-KR" sz="2800" dirty="0"/>
              <a:t>5) </a:t>
            </a:r>
            <a:r>
              <a:rPr lang="ko-KR" altLang="en-US" sz="2800" dirty="0"/>
              <a:t>가</a:t>
            </a:r>
            <a:r>
              <a:rPr lang="en-US" altLang="ko-KR" sz="2800" dirty="0"/>
              <a:t>: </a:t>
            </a:r>
            <a:r>
              <a:rPr lang="ko-KR" altLang="en-US" sz="2800" dirty="0"/>
              <a:t>속이 안 좋아요</a:t>
            </a:r>
            <a:r>
              <a:rPr lang="en-US" altLang="ko-KR" sz="2800" dirty="0"/>
              <a:t>? </a:t>
            </a:r>
            <a:r>
              <a:rPr lang="ko-KR" altLang="en-US" sz="2800" dirty="0"/>
              <a:t>안색이 창백해요</a:t>
            </a:r>
            <a:r>
              <a:rPr lang="en-US" altLang="ko-KR" sz="2800" dirty="0"/>
              <a:t>.</a:t>
            </a:r>
          </a:p>
          <a:p>
            <a:pPr>
              <a:lnSpc>
                <a:spcPct val="200000"/>
              </a:lnSpc>
            </a:pPr>
            <a:r>
              <a:rPr lang="ko-KR" altLang="en-US" sz="2800" dirty="0"/>
              <a:t>나</a:t>
            </a:r>
            <a:r>
              <a:rPr lang="en-US" altLang="ko-KR" sz="2800" dirty="0"/>
              <a:t>:</a:t>
            </a:r>
            <a:r>
              <a:rPr lang="en-US" altLang="ko-KR" sz="2800" dirty="0" smtClean="0">
                <a:sym typeface="Symbol"/>
              </a:rPr>
              <a:t></a:t>
            </a:r>
            <a:r>
              <a:rPr lang="en-US" altLang="ko-KR" sz="2800" dirty="0" smtClean="0"/>
              <a:t> </a:t>
            </a:r>
            <a:r>
              <a:rPr lang="ko-KR" altLang="en-US" sz="2800" dirty="0" smtClean="0"/>
              <a:t>　　　　　　　　　　　　　　　　　　　　　　　　　　　</a:t>
            </a:r>
            <a:r>
              <a:rPr lang="en-US" altLang="ko-KR" sz="2800" dirty="0" smtClean="0">
                <a:sym typeface="Symbol"/>
              </a:rPr>
              <a:t> </a:t>
            </a:r>
            <a:r>
              <a:rPr lang="ko-KR" altLang="en-US" sz="2800" dirty="0" smtClean="0"/>
              <a:t>　　　　　　　　　　　　　　　　　　　　　　　　　　　　　</a:t>
            </a:r>
            <a:r>
              <a:rPr lang="ko-KR" altLang="en-US" sz="2400" dirty="0" smtClean="0"/>
              <a:t>　　　　　　　　　　　　　　　　　　　　　　　　　　</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156622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700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7" name="矩形 6"/>
          <p:cNvSpPr/>
          <p:nvPr/>
        </p:nvSpPr>
        <p:spPr>
          <a:xfrm>
            <a:off x="737001" y="1121121"/>
            <a:ext cx="8032927" cy="5755422"/>
          </a:xfrm>
          <a:prstGeom prst="rect">
            <a:avLst/>
          </a:prstGeom>
          <a:solidFill>
            <a:schemeClr val="accent3">
              <a:lumMod val="40000"/>
              <a:lumOff val="60000"/>
            </a:schemeClr>
          </a:solidFill>
        </p:spPr>
        <p:txBody>
          <a:bodyPr wrap="square">
            <a:spAutoFit/>
          </a:bodyPr>
          <a:lstStyle/>
          <a:p>
            <a:r>
              <a:rPr lang="en-US" altLang="ko-KR" sz="2800" b="1" dirty="0" smtClean="0">
                <a:ea typeface="宋体" panose="02010600030101010101" pitchFamily="2" charset="-122"/>
              </a:rPr>
              <a:t>3. </a:t>
            </a:r>
            <a:r>
              <a:rPr lang="ko-KR" altLang="en-US" sz="2800" b="1" dirty="0"/>
              <a:t>～아</a:t>
            </a:r>
            <a:r>
              <a:rPr lang="en-US" altLang="ko-KR" sz="2800" b="1" dirty="0"/>
              <a:t>/</a:t>
            </a:r>
            <a:r>
              <a:rPr lang="ko-KR" altLang="en-US" sz="2800" b="1" dirty="0"/>
              <a:t>어</a:t>
            </a:r>
            <a:r>
              <a:rPr lang="en-US" altLang="ko-KR" sz="2800" b="1" dirty="0"/>
              <a:t>/</a:t>
            </a:r>
            <a:r>
              <a:rPr lang="ko-KR" altLang="en-US" sz="2800" b="1" dirty="0"/>
              <a:t>여 달라고</a:t>
            </a:r>
          </a:p>
          <a:p>
            <a:r>
              <a:rPr lang="ko-KR" altLang="en-US" sz="2800" dirty="0">
                <a:latin typeface="宋体" panose="02010600030101010101" pitchFamily="2" charset="-122"/>
                <a:ea typeface="宋体" panose="02010600030101010101" pitchFamily="2" charset="-122"/>
              </a:rPr>
              <a:t>惯用型，接在动词词干后，表示请求，是“～아</a:t>
            </a:r>
            <a:r>
              <a:rPr lang="en-US" altLang="ko-KR" sz="2800" dirty="0">
                <a:latin typeface="宋体" panose="02010600030101010101" pitchFamily="2" charset="-122"/>
                <a:ea typeface="宋体" panose="02010600030101010101" pitchFamily="2" charset="-122"/>
              </a:rPr>
              <a:t>/</a:t>
            </a:r>
            <a:r>
              <a:rPr lang="ko-KR" altLang="en-US" sz="2800" dirty="0">
                <a:latin typeface="宋体" panose="02010600030101010101" pitchFamily="2" charset="-122"/>
                <a:ea typeface="宋体" panose="02010600030101010101" pitchFamily="2" charset="-122"/>
              </a:rPr>
              <a:t>어</a:t>
            </a:r>
            <a:r>
              <a:rPr lang="en-US" altLang="ko-KR" sz="2800" dirty="0">
                <a:latin typeface="宋体" panose="02010600030101010101" pitchFamily="2" charset="-122"/>
                <a:ea typeface="宋体" panose="02010600030101010101" pitchFamily="2" charset="-122"/>
              </a:rPr>
              <a:t>/</a:t>
            </a:r>
            <a:r>
              <a:rPr lang="ko-KR" altLang="en-US" sz="2800" dirty="0">
                <a:latin typeface="宋体" panose="02010600030101010101" pitchFamily="2" charset="-122"/>
                <a:ea typeface="宋体" panose="02010600030101010101" pitchFamily="2" charset="-122"/>
              </a:rPr>
              <a:t>여 주다”的间接引用形式，此时叙述的</a:t>
            </a:r>
            <a:r>
              <a:rPr lang="zh-CN" altLang="en-US" sz="2800" dirty="0">
                <a:latin typeface="宋体" panose="02010600030101010101" pitchFamily="2" charset="-122"/>
                <a:ea typeface="宋体" panose="02010600030101010101" pitchFamily="2" charset="-122"/>
              </a:rPr>
              <a:t>主体是被请求人。</a:t>
            </a:r>
            <a:endParaRPr lang="en-US" altLang="zh-CN" sz="2800" dirty="0">
              <a:latin typeface="宋体" panose="02010600030101010101" pitchFamily="2" charset="-122"/>
              <a:ea typeface="宋体" panose="02010600030101010101" pitchFamily="2" charset="-122"/>
            </a:endParaRPr>
          </a:p>
          <a:p>
            <a:endParaRPr lang="en-US" altLang="zh-CN" sz="2800" dirty="0" smtClean="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smtClean="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a:latin typeface="Batang" panose="02030600000101010101" pitchFamily="18" charset="-127"/>
              <a:ea typeface="Batang" panose="02030600000101010101" pitchFamily="18" charset="-127"/>
            </a:endParaRPr>
          </a:p>
          <a:p>
            <a:endParaRPr lang="en-US" altLang="zh-CN" sz="2800" dirty="0" smtClean="0">
              <a:ea typeface="宋体" panose="02010600030101010101" pitchFamily="2" charset="-122"/>
            </a:endParaRPr>
          </a:p>
          <a:p>
            <a:endParaRPr lang="zh-CN" altLang="en-US" sz="2800" dirty="0">
              <a:ea typeface="宋体" panose="02010600030101010101" pitchFamily="2" charset="-122"/>
            </a:endParaRPr>
          </a:p>
          <a:p>
            <a:endParaRPr lang="en-US" altLang="ko-KR" sz="2400" dirty="0">
              <a:latin typeface="宋体" panose="02010600030101010101" pitchFamily="2" charset="-122"/>
              <a:ea typeface="宋体" panose="02010600030101010101" pitchFamily="2" charset="-122"/>
            </a:endParaRPr>
          </a:p>
          <a:p>
            <a:pPr>
              <a:lnSpc>
                <a:spcPct val="150000"/>
              </a:lnSpc>
            </a:pPr>
            <a:endParaRPr lang="en-US" altLang="ko-KR" sz="2400" dirty="0" smtClean="0">
              <a:latin typeface="宋体" panose="02010600030101010101" pitchFamily="2" charset="-122"/>
              <a:ea typeface="宋体" panose="02010600030101010101" pitchFamily="2" charset="-122"/>
            </a:endParaRPr>
          </a:p>
        </p:txBody>
      </p:sp>
      <p:grpSp>
        <p:nvGrpSpPr>
          <p:cNvPr id="10" name="组合 9"/>
          <p:cNvGrpSpPr/>
          <p:nvPr/>
        </p:nvGrpSpPr>
        <p:grpSpPr>
          <a:xfrm>
            <a:off x="504056" y="262978"/>
            <a:ext cx="8218507" cy="742888"/>
            <a:chOff x="504056" y="262978"/>
            <a:chExt cx="8218507" cy="742888"/>
          </a:xfrm>
        </p:grpSpPr>
        <p:cxnSp>
          <p:nvCxnSpPr>
            <p:cNvPr id="11" name="直接连接符 10"/>
            <p:cNvCxnSpPr/>
            <p:nvPr/>
          </p:nvCxnSpPr>
          <p:spPr>
            <a:xfrm flipV="1">
              <a:off x="504056" y="886691"/>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1075228">
              <a:off x="7154528" y="262978"/>
              <a:ext cx="1568035" cy="742888"/>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2</a:t>
              </a:r>
              <a:endParaRPr lang="zh-CN" altLang="en-US" sz="3200" b="1" dirty="0">
                <a:solidFill>
                  <a:schemeClr val="bg1"/>
                </a:solidFill>
                <a:ea typeface="宋体" panose="02010600030101010101" pitchFamily="2" charset="-122"/>
                <a:cs typeface="+mn-ea"/>
                <a:sym typeface="+mn-lt"/>
              </a:endParaRPr>
            </a:p>
          </p:txBody>
        </p:sp>
      </p:grpSp>
      <p:sp>
        <p:nvSpPr>
          <p:cNvPr id="8" name="TextBox 7"/>
          <p:cNvSpPr txBox="1"/>
          <p:nvPr/>
        </p:nvSpPr>
        <p:spPr>
          <a:xfrm>
            <a:off x="813450" y="2833970"/>
            <a:ext cx="7484390" cy="3570208"/>
          </a:xfrm>
          <a:prstGeom prst="rect">
            <a:avLst/>
          </a:prstGeom>
          <a:noFill/>
          <a:ln w="22225">
            <a:solidFill>
              <a:srgbClr val="FFC000"/>
            </a:solidFill>
          </a:ln>
        </p:spPr>
        <p:txBody>
          <a:bodyPr wrap="square" rtlCol="0">
            <a:spAutoFit/>
          </a:bodyPr>
          <a:lstStyle/>
          <a:p>
            <a:pPr latinLnBrk="1">
              <a:lnSpc>
                <a:spcPct val="150000"/>
              </a:lnSpc>
            </a:pPr>
            <a:r>
              <a:rPr lang="zh-CN" altLang="en-US" sz="2000" b="1" dirty="0" smtClean="0">
                <a:solidFill>
                  <a:srgbClr val="FFC000"/>
                </a:solidFill>
                <a:latin typeface="Batang" panose="02030600000101010101" pitchFamily="18" charset="-127"/>
                <a:ea typeface="Batang" panose="02030600000101010101" pitchFamily="18" charset="-127"/>
              </a:rPr>
              <a:t>例</a:t>
            </a:r>
            <a:endParaRPr lang="en-US" altLang="zh-CN" sz="2000" b="1" dirty="0" smtClean="0">
              <a:solidFill>
                <a:srgbClr val="FFC000"/>
              </a:solidFill>
              <a:latin typeface="Batang" panose="02030600000101010101" pitchFamily="18" charset="-127"/>
              <a:ea typeface="Batang" panose="02030600000101010101" pitchFamily="18" charset="-127"/>
            </a:endParaRPr>
          </a:p>
          <a:p>
            <a:r>
              <a:rPr lang="en-US" altLang="ko-KR" sz="2400" dirty="0"/>
              <a:t>1) </a:t>
            </a:r>
            <a:r>
              <a:rPr lang="ko-KR" altLang="en-US" sz="2400" dirty="0"/>
              <a:t>친구가 밥을 사 달라고 해요</a:t>
            </a:r>
            <a:r>
              <a:rPr lang="en-US" altLang="ko-KR" sz="2400" dirty="0"/>
              <a:t>.</a:t>
            </a:r>
          </a:p>
          <a:p>
            <a:r>
              <a:rPr lang="zh-CN" altLang="en-US" sz="2400" dirty="0">
                <a:latin typeface="宋体" panose="02010600030101010101" pitchFamily="2" charset="-122"/>
                <a:ea typeface="宋体" panose="02010600030101010101" pitchFamily="2" charset="-122"/>
              </a:rPr>
              <a:t>朋友让我请他吃饭</a:t>
            </a:r>
            <a:r>
              <a:rPr lang="zh-CN" altLang="en-US" sz="28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r>
              <a:rPr lang="en-US" altLang="ko-KR" sz="2400" dirty="0"/>
              <a:t>2) </a:t>
            </a:r>
            <a:r>
              <a:rPr lang="ko-KR" altLang="en-US" sz="2400" dirty="0"/>
              <a:t>동생이 책을 빌려 달라고 했어요</a:t>
            </a:r>
            <a:r>
              <a:rPr lang="en-US" altLang="ko-KR" sz="2400" dirty="0"/>
              <a:t>.</a:t>
            </a:r>
          </a:p>
          <a:p>
            <a:r>
              <a:rPr lang="zh-CN" altLang="en-US" sz="2400" dirty="0">
                <a:latin typeface="宋体" panose="02010600030101010101" pitchFamily="2" charset="-122"/>
                <a:ea typeface="宋体" panose="02010600030101010101" pitchFamily="2" charset="-122"/>
              </a:rPr>
              <a:t>弟弟让我借书给他</a:t>
            </a:r>
            <a:r>
              <a:rPr lang="zh-CN" altLang="en-US" sz="2400" dirty="0"/>
              <a:t>。</a:t>
            </a:r>
          </a:p>
          <a:p>
            <a:r>
              <a:rPr lang="en-US" altLang="ko-KR" sz="2400" dirty="0"/>
              <a:t>3) </a:t>
            </a:r>
            <a:r>
              <a:rPr lang="ko-KR" altLang="en-US" sz="2400" dirty="0"/>
              <a:t>가</a:t>
            </a:r>
            <a:r>
              <a:rPr lang="en-US" altLang="ko-KR" sz="2400" dirty="0"/>
              <a:t>: </a:t>
            </a:r>
            <a:r>
              <a:rPr lang="ko-KR" altLang="en-US" sz="2400" dirty="0"/>
              <a:t>이걸 왜 번역하고 있어요</a:t>
            </a:r>
            <a:r>
              <a:rPr lang="en-US" altLang="ko-KR" sz="2400" dirty="0"/>
              <a:t>?</a:t>
            </a:r>
          </a:p>
          <a:p>
            <a:r>
              <a:rPr lang="zh-CN" altLang="en-US" sz="2400" dirty="0">
                <a:latin typeface="宋体" panose="02010600030101010101" pitchFamily="2" charset="-122"/>
                <a:ea typeface="宋体" panose="02010600030101010101" pitchFamily="2" charset="-122"/>
              </a:rPr>
              <a:t>为什么在翻译这个</a:t>
            </a:r>
            <a:r>
              <a:rPr lang="en-US" altLang="zh-CN" sz="2400" dirty="0">
                <a:latin typeface="宋体" panose="02010600030101010101" pitchFamily="2" charset="-122"/>
                <a:ea typeface="宋体" panose="02010600030101010101" pitchFamily="2" charset="-122"/>
              </a:rPr>
              <a:t>?</a:t>
            </a:r>
          </a:p>
          <a:p>
            <a:r>
              <a:rPr lang="ko-KR" altLang="en-US" sz="2400" dirty="0"/>
              <a:t>나</a:t>
            </a:r>
            <a:r>
              <a:rPr lang="en-US" altLang="ko-KR" sz="2400" dirty="0"/>
              <a:t>: </a:t>
            </a:r>
            <a:r>
              <a:rPr lang="ko-KR" altLang="en-US" sz="2400" dirty="0"/>
              <a:t>친구가 중국어로 번역해 달라고 해서요</a:t>
            </a:r>
            <a:r>
              <a:rPr lang="en-US" altLang="ko-KR" sz="2400" dirty="0"/>
              <a:t>.</a:t>
            </a:r>
          </a:p>
          <a:p>
            <a:r>
              <a:rPr lang="zh-CN" altLang="en-US" sz="2400" dirty="0">
                <a:latin typeface="宋体" panose="02010600030101010101" pitchFamily="2" charset="-122"/>
                <a:ea typeface="宋体" panose="02010600030101010101" pitchFamily="2" charset="-122"/>
              </a:rPr>
              <a:t>朋友让我用中文给他翻译一下。</a:t>
            </a:r>
          </a:p>
        </p:txBody>
      </p:sp>
    </p:spTree>
    <p:extLst>
      <p:ext uri="{BB962C8B-B14F-4D97-AF65-F5344CB8AC3E}">
        <p14:creationId xmlns:p14="http://schemas.microsoft.com/office/powerpoint/2010/main" val="2583494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4477" y="1602982"/>
            <a:ext cx="8128204" cy="3539430"/>
          </a:xfrm>
          <a:prstGeom prst="rect">
            <a:avLst/>
          </a:prstGeom>
          <a:noFill/>
          <a:ln w="22225">
            <a:solidFill>
              <a:schemeClr val="accent6"/>
            </a:solidFill>
          </a:ln>
        </p:spPr>
        <p:txBody>
          <a:bodyPr wrap="square" rtlCol="0">
            <a:spAutoFit/>
          </a:bodyPr>
          <a:lstStyle/>
          <a:p>
            <a:pPr>
              <a:lnSpc>
                <a:spcPct val="200000"/>
              </a:lnSpc>
            </a:pPr>
            <a:r>
              <a:rPr lang="en-US" altLang="ko-KR" sz="2800" dirty="0"/>
              <a:t>4) </a:t>
            </a:r>
            <a:r>
              <a:rPr lang="ko-KR" altLang="en-US" sz="2800" dirty="0"/>
              <a:t>가</a:t>
            </a:r>
            <a:r>
              <a:rPr lang="en-US" altLang="ko-KR" sz="2800" dirty="0"/>
              <a:t>: </a:t>
            </a:r>
            <a:r>
              <a:rPr lang="ko-KR" altLang="en-US" sz="2800" dirty="0"/>
              <a:t>어디 가는 길이에요</a:t>
            </a:r>
            <a:r>
              <a:rPr lang="en-US" altLang="ko-KR" sz="2800" dirty="0"/>
              <a:t>?</a:t>
            </a:r>
          </a:p>
          <a:p>
            <a:pPr>
              <a:lnSpc>
                <a:spcPct val="200000"/>
              </a:lnSpc>
            </a:pPr>
            <a:r>
              <a:rPr lang="ko-KR" altLang="en-US" sz="2800" dirty="0"/>
              <a:t>나</a:t>
            </a:r>
            <a:r>
              <a:rPr lang="en-US" altLang="ko-KR" sz="2800" dirty="0" smtClean="0"/>
              <a:t>:</a:t>
            </a:r>
            <a:r>
              <a:rPr lang="en-US" altLang="ko-KR" sz="2800" dirty="0">
                <a:sym typeface="Symbol"/>
              </a:rPr>
              <a:t> </a:t>
            </a:r>
            <a:r>
              <a:rPr lang="en-US" altLang="ko-KR" sz="2800" dirty="0" smtClean="0"/>
              <a:t> </a:t>
            </a:r>
            <a:r>
              <a:rPr lang="ko-KR" altLang="en-US" sz="2800" dirty="0"/>
              <a:t>　　　　　　　　　　　　　　　　　　　　　　　　　　　</a:t>
            </a:r>
          </a:p>
          <a:p>
            <a:pPr>
              <a:lnSpc>
                <a:spcPct val="200000"/>
              </a:lnSpc>
            </a:pPr>
            <a:r>
              <a:rPr lang="en-US" altLang="ko-KR" sz="2800" dirty="0"/>
              <a:t>5) </a:t>
            </a:r>
            <a:r>
              <a:rPr lang="ko-KR" altLang="en-US" sz="2800" dirty="0"/>
              <a:t>가</a:t>
            </a:r>
            <a:r>
              <a:rPr lang="en-US" altLang="ko-KR" sz="2800" dirty="0"/>
              <a:t>: </a:t>
            </a:r>
            <a:r>
              <a:rPr lang="ko-KR" altLang="en-US" sz="2800" dirty="0"/>
              <a:t>그 비밀을 나한테 말하면 왜 안 되나요</a:t>
            </a:r>
            <a:r>
              <a:rPr lang="en-US" altLang="ko-KR" sz="2800" dirty="0"/>
              <a:t>?</a:t>
            </a:r>
          </a:p>
          <a:p>
            <a:pPr>
              <a:lnSpc>
                <a:spcPct val="200000"/>
              </a:lnSpc>
            </a:pPr>
            <a:r>
              <a:rPr lang="ko-KR" altLang="en-US" sz="2800" dirty="0"/>
              <a:t>나</a:t>
            </a:r>
            <a:r>
              <a:rPr lang="en-US" altLang="ko-KR" sz="2800" dirty="0"/>
              <a:t>: </a:t>
            </a:r>
            <a:r>
              <a:rPr lang="en-US" altLang="ko-KR" sz="2800" dirty="0" smtClean="0">
                <a:sym typeface="Symbol"/>
              </a:rPr>
              <a:t></a:t>
            </a:r>
            <a:r>
              <a:rPr lang="en-US" altLang="ko-KR" sz="2800" dirty="0" smtClean="0"/>
              <a:t> </a:t>
            </a:r>
            <a:r>
              <a:rPr lang="ko-KR" altLang="en-US" sz="2800" dirty="0" smtClean="0"/>
              <a:t>　　　　　　　　　　　　　　　　　　　　　　　　　　　</a:t>
            </a:r>
            <a:r>
              <a:rPr lang="en-US" altLang="ko-KR" sz="2800" dirty="0" smtClean="0">
                <a:sym typeface="Symbol"/>
              </a:rPr>
              <a:t> </a:t>
            </a:r>
            <a:r>
              <a:rPr lang="ko-KR" altLang="en-US" sz="2800" dirty="0" smtClean="0"/>
              <a:t>　　　　　　　　　　　　　　　　　　　　　　　　　　　　　</a:t>
            </a:r>
            <a:r>
              <a:rPr lang="ko-KR" altLang="en-US" sz="2400" dirty="0" smtClean="0"/>
              <a:t>　　　　　　　　　　　　　　　　　　　　　　　　　　</a:t>
            </a:r>
            <a:endParaRPr lang="zh-CN" altLang="en-US" sz="2400" dirty="0">
              <a:latin typeface="宋体" panose="02010600030101010101" pitchFamily="2" charset="-122"/>
              <a:ea typeface="宋体" panose="02010600030101010101" pitchFamily="2" charset="-122"/>
            </a:endParaRPr>
          </a:p>
        </p:txBody>
      </p:sp>
      <p:sp>
        <p:nvSpPr>
          <p:cNvPr id="12"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3547849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latin typeface="Batang" panose="02030600000101010101" pitchFamily="18" charset="-127"/>
                  <a:ea typeface="Batang" panose="02030600000101010101" pitchFamily="18" charset="-127"/>
                  <a:cs typeface="+mn-ea"/>
                  <a:sym typeface="+mn-lt"/>
                </a:rPr>
                <a:t>연습</a:t>
              </a:r>
              <a:endParaRPr lang="en-US" altLang="ko-KR" sz="3200" b="1" dirty="0" smtClean="0">
                <a:solidFill>
                  <a:schemeClr val="bg1"/>
                </a:solidFill>
                <a:latin typeface="Batang" panose="02030600000101010101" pitchFamily="18" charset="-127"/>
                <a:ea typeface="Batang" panose="02030600000101010101" pitchFamily="18" charset="-127"/>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53250" y="1123802"/>
            <a:ext cx="8276851" cy="954107"/>
          </a:xfrm>
          <a:prstGeom prst="rect">
            <a:avLst/>
          </a:prstGeom>
        </p:spPr>
        <p:txBody>
          <a:bodyPr wrap="square">
            <a:spAutoFit/>
          </a:bodyPr>
          <a:lstStyle/>
          <a:p>
            <a:r>
              <a:rPr lang="en-US" altLang="zh-CN" sz="2800" dirty="0" smtClean="0">
                <a:latin typeface="Batang" panose="02030600000101010101" pitchFamily="18" charset="-127"/>
                <a:ea typeface="Batang" panose="02030600000101010101" pitchFamily="18" charset="-127"/>
              </a:rPr>
              <a:t>1. </a:t>
            </a:r>
            <a:r>
              <a:rPr lang="ko-KR" altLang="en-US" sz="2800" dirty="0"/>
              <a:t>‘ ～대로’ 를 이용하여 보기와 같이 다음 대화를 완성해 보세요</a:t>
            </a:r>
            <a:r>
              <a:rPr lang="en-US" altLang="ko-KR" sz="2800" dirty="0"/>
              <a:t>.</a:t>
            </a:r>
            <a:endParaRPr lang="zh-CN" altLang="en-US" sz="2800" dirty="0">
              <a:latin typeface="Batang" panose="02030600000101010101" pitchFamily="18" charset="-127"/>
              <a:ea typeface="Batang" panose="02030600000101010101" pitchFamily="18" charset="-127"/>
            </a:endParaRPr>
          </a:p>
        </p:txBody>
      </p:sp>
      <p:sp>
        <p:nvSpPr>
          <p:cNvPr id="6" name="矩形 5"/>
          <p:cNvSpPr/>
          <p:nvPr/>
        </p:nvSpPr>
        <p:spPr>
          <a:xfrm>
            <a:off x="753454" y="2094279"/>
            <a:ext cx="7412607" cy="1569660"/>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ko-KR" altLang="en-US" sz="2400" dirty="0">
                <a:solidFill>
                  <a:srgbClr val="0070C0"/>
                </a:solidFill>
                <a:latin typeface="Batang" panose="02030600000101010101" pitchFamily="18" charset="-127"/>
                <a:ea typeface="Batang" panose="02030600000101010101" pitchFamily="18" charset="-127"/>
              </a:rPr>
              <a:t>보기</a:t>
            </a:r>
            <a:r>
              <a:rPr lang="ko-KR" altLang="en-US" sz="2400" dirty="0">
                <a:latin typeface="Batang" panose="02030600000101010101" pitchFamily="18" charset="-127"/>
                <a:ea typeface="Batang" panose="02030600000101010101" pitchFamily="18" charset="-127"/>
              </a:rPr>
              <a:t> </a:t>
            </a:r>
            <a:endParaRPr lang="en-US" altLang="ko-KR" sz="2400" dirty="0" smtClean="0">
              <a:latin typeface="Batang" panose="02030600000101010101" pitchFamily="18" charset="-127"/>
              <a:ea typeface="Batang" panose="02030600000101010101" pitchFamily="18" charset="-127"/>
            </a:endParaRPr>
          </a:p>
          <a:p>
            <a:r>
              <a:rPr lang="ko-KR" altLang="en-US" sz="2400" dirty="0"/>
              <a:t>계획</a:t>
            </a:r>
            <a:r>
              <a:rPr lang="en-US" altLang="ko-KR" sz="2400" dirty="0"/>
              <a:t>, </a:t>
            </a:r>
            <a:r>
              <a:rPr lang="ko-KR" altLang="en-US" sz="2400" dirty="0"/>
              <a:t>바쁘다</a:t>
            </a:r>
          </a:p>
          <a:p>
            <a:r>
              <a:rPr lang="ko-KR" altLang="en-US" sz="2400" dirty="0"/>
              <a:t>사장님</a:t>
            </a:r>
            <a:r>
              <a:rPr lang="en-US" altLang="ko-KR" sz="2400" dirty="0"/>
              <a:t>: </a:t>
            </a:r>
            <a:r>
              <a:rPr lang="ko-KR" altLang="en-US" sz="2400" dirty="0"/>
              <a:t>프로젝트 준비는 거의 마무리되고 있습니까</a:t>
            </a:r>
            <a:r>
              <a:rPr lang="en-US" altLang="ko-KR" sz="2400" dirty="0"/>
              <a:t>?</a:t>
            </a:r>
          </a:p>
          <a:p>
            <a:r>
              <a:rPr lang="ko-KR" altLang="en-US" sz="2400" dirty="0"/>
              <a:t>직 원</a:t>
            </a:r>
            <a:r>
              <a:rPr lang="en-US" altLang="ko-KR" sz="2400" dirty="0"/>
              <a:t>: </a:t>
            </a:r>
            <a:r>
              <a:rPr lang="ko-KR" altLang="en-US" sz="2400" dirty="0"/>
              <a:t>계획대로 일을 추진하려고 하니 너무 바쁩니다</a:t>
            </a:r>
            <a:r>
              <a:rPr lang="en-US" altLang="ko-KR" sz="2400" dirty="0"/>
              <a:t>.</a:t>
            </a:r>
            <a:endParaRPr lang="zh-CN" altLang="en-US" sz="2400" u="sng" dirty="0">
              <a:latin typeface="Batang" panose="02030600000101010101" pitchFamily="18" charset="-127"/>
              <a:ea typeface="Batang" panose="02030600000101010101" pitchFamily="18" charset="-127"/>
            </a:endParaRPr>
          </a:p>
        </p:txBody>
      </p:sp>
      <p:sp>
        <p:nvSpPr>
          <p:cNvPr id="7" name="矩形 6"/>
          <p:cNvSpPr/>
          <p:nvPr/>
        </p:nvSpPr>
        <p:spPr>
          <a:xfrm>
            <a:off x="753454" y="3950800"/>
            <a:ext cx="8076648" cy="2677656"/>
          </a:xfrm>
          <a:prstGeom prst="rect">
            <a:avLst/>
          </a:prstGeom>
        </p:spPr>
        <p:txBody>
          <a:bodyPr wrap="square">
            <a:spAutoFit/>
          </a:bodyPr>
          <a:lstStyle/>
          <a:p>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납품 기한</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최선을 다 하다</a:t>
            </a:r>
          </a:p>
          <a:p>
            <a:r>
              <a:rPr lang="ko-KR" altLang="en-US" sz="2400" dirty="0">
                <a:latin typeface="Batang" panose="02030600000101010101" pitchFamily="18" charset="-127"/>
                <a:ea typeface="Batang" panose="02030600000101010101" pitchFamily="18" charset="-127"/>
              </a:rPr>
              <a:t>사장님</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시간이 없으니 빨리 작업해 주시기 바랍니다</a:t>
            </a:r>
            <a:r>
              <a:rPr lang="en-US" altLang="ko-KR" sz="2400" dirty="0">
                <a:latin typeface="Batang" panose="02030600000101010101" pitchFamily="18" charset="-127"/>
                <a:ea typeface="Batang" panose="02030600000101010101" pitchFamily="18" charset="-127"/>
              </a:rPr>
              <a:t>.</a:t>
            </a:r>
          </a:p>
          <a:p>
            <a:r>
              <a:rPr lang="ko-KR" altLang="en-US" sz="2400" dirty="0" smtClean="0">
                <a:latin typeface="Batang" panose="02030600000101010101" pitchFamily="18" charset="-127"/>
                <a:ea typeface="Batang" panose="02030600000101010101" pitchFamily="18" charset="-127"/>
              </a:rPr>
              <a:t>직 </a:t>
            </a:r>
            <a:r>
              <a:rPr lang="ko-KR" altLang="en-US" sz="2400" dirty="0">
                <a:latin typeface="Batang" panose="02030600000101010101" pitchFamily="18" charset="-127"/>
                <a:ea typeface="Batang" panose="02030600000101010101" pitchFamily="18" charset="-127"/>
              </a:rPr>
              <a:t>원</a:t>
            </a:r>
            <a:r>
              <a:rPr lang="en-US" altLang="ko-KR" sz="2400" dirty="0" smtClean="0">
                <a:latin typeface="Batang" panose="02030600000101010101" pitchFamily="18" charset="-127"/>
                <a:ea typeface="Batang" panose="02030600000101010101" pitchFamily="18" charset="-127"/>
              </a:rPr>
              <a:t>:</a:t>
            </a:r>
          </a:p>
          <a:p>
            <a:endParaRPr lang="en-US" altLang="ko-KR" sz="2400" dirty="0">
              <a:latin typeface="Batang" panose="02030600000101010101" pitchFamily="18" charset="-127"/>
              <a:ea typeface="Batang" panose="02030600000101010101" pitchFamily="18" charset="-127"/>
            </a:endParaRPr>
          </a:p>
          <a:p>
            <a:r>
              <a:rPr lang="en-US" altLang="ko-KR" sz="2400" dirty="0" smtClean="0">
                <a:latin typeface="Batang" panose="02030600000101010101" pitchFamily="18" charset="-127"/>
                <a:ea typeface="Batang" panose="02030600000101010101" pitchFamily="18" charset="-127"/>
              </a:rPr>
              <a:t>2. </a:t>
            </a:r>
            <a:r>
              <a:rPr lang="ko-KR" altLang="en-US" sz="2400" dirty="0">
                <a:latin typeface="Batang" panose="02030600000101010101" pitchFamily="18" charset="-127"/>
                <a:ea typeface="Batang" panose="02030600000101010101" pitchFamily="18" charset="-127"/>
              </a:rPr>
              <a:t>보고서 규정</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작성하다</a:t>
            </a:r>
          </a:p>
          <a:p>
            <a:r>
              <a:rPr lang="ko-KR" altLang="en-US" sz="2400" dirty="0">
                <a:latin typeface="Batang" panose="02030600000101010101" pitchFamily="18" charset="-127"/>
                <a:ea typeface="Batang" panose="02030600000101010101" pitchFamily="18" charset="-127"/>
              </a:rPr>
              <a:t>사장님</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보고서는 어떻게 되고 있습니까</a:t>
            </a:r>
            <a:r>
              <a:rPr lang="en-US" altLang="ko-KR" sz="2400" dirty="0">
                <a:latin typeface="Batang" panose="02030600000101010101" pitchFamily="18" charset="-127"/>
                <a:ea typeface="Batang" panose="02030600000101010101" pitchFamily="18" charset="-127"/>
              </a:rPr>
              <a:t>?</a:t>
            </a:r>
          </a:p>
          <a:p>
            <a:r>
              <a:rPr lang="ko-KR" altLang="en-US" sz="2400" dirty="0">
                <a:latin typeface="Batang" panose="02030600000101010101" pitchFamily="18" charset="-127"/>
                <a:ea typeface="Batang" panose="02030600000101010101" pitchFamily="18" charset="-127"/>
              </a:rPr>
              <a:t>직 원</a:t>
            </a:r>
            <a:r>
              <a:rPr lang="en-US" altLang="ko-KR" sz="2400" dirty="0">
                <a:latin typeface="Batang" panose="02030600000101010101" pitchFamily="18" charset="-127"/>
                <a:ea typeface="Batang" panose="02030600000101010101" pitchFamily="18" charset="-127"/>
              </a:rPr>
              <a:t>:</a:t>
            </a:r>
            <a:r>
              <a:rPr lang="ko-KR" altLang="en-US" dirty="0" smtClean="0"/>
              <a:t>　　　　　　　　</a:t>
            </a:r>
            <a:endParaRPr lang="zh-CN" altLang="en-US" dirty="0"/>
          </a:p>
        </p:txBody>
      </p:sp>
      <p:sp>
        <p:nvSpPr>
          <p:cNvPr id="8" name="矩形 7"/>
          <p:cNvSpPr/>
          <p:nvPr/>
        </p:nvSpPr>
        <p:spPr>
          <a:xfrm>
            <a:off x="1705167" y="4698106"/>
            <a:ext cx="7087047"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납품 기한대로 최선을 다 하겠습니다</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1645085" y="6125592"/>
            <a:ext cx="6900557"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보고서 규정대로 작성하여 제출하겠습니다</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
        <p:nvSpPr>
          <p:cNvPr id="10" name="矩形 9"/>
          <p:cNvSpPr/>
          <p:nvPr/>
        </p:nvSpPr>
        <p:spPr>
          <a:xfrm>
            <a:off x="1572697" y="4790439"/>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
        <p:nvSpPr>
          <p:cNvPr id="11" name="矩形 10"/>
          <p:cNvSpPr/>
          <p:nvPr/>
        </p:nvSpPr>
        <p:spPr>
          <a:xfrm>
            <a:off x="1463040" y="6287862"/>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Tree>
    <p:extLst>
      <p:ext uri="{BB962C8B-B14F-4D97-AF65-F5344CB8AC3E}">
        <p14:creationId xmlns:p14="http://schemas.microsoft.com/office/powerpoint/2010/main" val="30206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7445" y="1157437"/>
            <a:ext cx="8225361" cy="5632311"/>
          </a:xfrm>
          <a:prstGeom prst="rect">
            <a:avLst/>
          </a:prstGeom>
        </p:spPr>
        <p:txBody>
          <a:bodyPr wrap="square">
            <a:spAutoFit/>
          </a:bodyPr>
          <a:lstStyle/>
          <a:p>
            <a:pPr>
              <a:lnSpc>
                <a:spcPct val="150000"/>
              </a:lnSpc>
            </a:pPr>
            <a:r>
              <a:rPr lang="en-US" altLang="ko-KR" sz="2400" dirty="0" smtClean="0"/>
              <a:t>3.</a:t>
            </a:r>
            <a:r>
              <a:rPr lang="ko-KR" altLang="en-US" sz="2400" dirty="0" smtClean="0"/>
              <a:t> </a:t>
            </a:r>
            <a:r>
              <a:rPr lang="ko-KR" altLang="en-US" sz="2400" dirty="0"/>
              <a:t>기획안</a:t>
            </a:r>
            <a:r>
              <a:rPr lang="en-US" altLang="ko-KR" sz="2400" dirty="0"/>
              <a:t>, </a:t>
            </a:r>
            <a:r>
              <a:rPr lang="ko-KR" altLang="en-US" sz="2400" dirty="0"/>
              <a:t>추진하다</a:t>
            </a:r>
          </a:p>
          <a:p>
            <a:pPr>
              <a:lnSpc>
                <a:spcPct val="150000"/>
              </a:lnSpc>
            </a:pPr>
            <a:r>
              <a:rPr lang="ko-KR" altLang="en-US" sz="2400" dirty="0"/>
              <a:t>사장님</a:t>
            </a:r>
            <a:r>
              <a:rPr lang="en-US" altLang="ko-KR" sz="2400" dirty="0"/>
              <a:t>: </a:t>
            </a:r>
            <a:r>
              <a:rPr lang="ko-KR" altLang="en-US" sz="2400" dirty="0"/>
              <a:t>크리스마스 축제 준비는 잘 하고 있습니까</a:t>
            </a:r>
            <a:r>
              <a:rPr lang="en-US" altLang="ko-KR" sz="2400" dirty="0"/>
              <a:t>?</a:t>
            </a:r>
          </a:p>
          <a:p>
            <a:pPr>
              <a:lnSpc>
                <a:spcPct val="150000"/>
              </a:lnSpc>
            </a:pPr>
            <a:r>
              <a:rPr lang="ko-KR" altLang="en-US" sz="2400" dirty="0"/>
              <a:t>직 원</a:t>
            </a:r>
            <a:r>
              <a:rPr lang="en-US" altLang="ko-KR" sz="2400" dirty="0"/>
              <a:t>:</a:t>
            </a:r>
          </a:p>
          <a:p>
            <a:pPr>
              <a:lnSpc>
                <a:spcPct val="150000"/>
              </a:lnSpc>
            </a:pPr>
            <a:r>
              <a:rPr lang="en-US" altLang="ko-KR" sz="2400" dirty="0" smtClean="0"/>
              <a:t>4. </a:t>
            </a:r>
            <a:r>
              <a:rPr lang="ko-KR" altLang="en-US" sz="2400" dirty="0"/>
              <a:t>새 법안</a:t>
            </a:r>
            <a:r>
              <a:rPr lang="en-US" altLang="ko-KR" sz="2400" dirty="0"/>
              <a:t>, </a:t>
            </a:r>
            <a:r>
              <a:rPr lang="ko-KR" altLang="en-US" sz="2400" dirty="0"/>
              <a:t>판결하다</a:t>
            </a:r>
          </a:p>
          <a:p>
            <a:pPr>
              <a:lnSpc>
                <a:spcPct val="150000"/>
              </a:lnSpc>
            </a:pPr>
            <a:r>
              <a:rPr lang="ko-KR" altLang="en-US" sz="2400" dirty="0"/>
              <a:t>시민</a:t>
            </a:r>
            <a:r>
              <a:rPr lang="en-US" altLang="ko-KR" sz="2400" dirty="0"/>
              <a:t>: </a:t>
            </a:r>
            <a:r>
              <a:rPr lang="ko-KR" altLang="en-US" sz="2400" dirty="0"/>
              <a:t>민주주의 사회에서 부디 공정한 판결이 이루어지길 바랍니다</a:t>
            </a:r>
            <a:r>
              <a:rPr lang="en-US" altLang="ko-KR" sz="2400" dirty="0"/>
              <a:t>.</a:t>
            </a:r>
          </a:p>
          <a:p>
            <a:pPr>
              <a:lnSpc>
                <a:spcPct val="150000"/>
              </a:lnSpc>
            </a:pPr>
            <a:r>
              <a:rPr lang="ko-KR" altLang="en-US" sz="2400" dirty="0"/>
              <a:t>판사</a:t>
            </a:r>
            <a:r>
              <a:rPr lang="en-US" altLang="ko-KR" sz="2400" dirty="0"/>
              <a:t>:</a:t>
            </a:r>
          </a:p>
          <a:p>
            <a:pPr>
              <a:lnSpc>
                <a:spcPct val="150000"/>
              </a:lnSpc>
            </a:pPr>
            <a:r>
              <a:rPr lang="en-US" altLang="ko-KR" sz="2400" dirty="0" smtClean="0"/>
              <a:t>5. </a:t>
            </a:r>
            <a:r>
              <a:rPr lang="ko-KR" altLang="en-US" sz="2400" dirty="0"/>
              <a:t>친구 말</a:t>
            </a:r>
            <a:r>
              <a:rPr lang="en-US" altLang="ko-KR" sz="2400" dirty="0"/>
              <a:t>, </a:t>
            </a:r>
            <a:r>
              <a:rPr lang="ko-KR" altLang="en-US" sz="2400" dirty="0"/>
              <a:t>비행기 타다</a:t>
            </a:r>
          </a:p>
          <a:p>
            <a:pPr>
              <a:lnSpc>
                <a:spcPct val="150000"/>
              </a:lnSpc>
            </a:pPr>
            <a:r>
              <a:rPr lang="ko-KR" altLang="en-US" sz="2400" dirty="0"/>
              <a:t>양메이</a:t>
            </a:r>
            <a:r>
              <a:rPr lang="en-US" altLang="ko-KR" sz="2400" dirty="0"/>
              <a:t>: </a:t>
            </a:r>
            <a:r>
              <a:rPr lang="ko-KR" altLang="en-US" sz="2400" dirty="0"/>
              <a:t>베이징에 비행기 타고 가기로 했어요</a:t>
            </a:r>
            <a:r>
              <a:rPr lang="en-US" altLang="ko-KR" sz="2400" dirty="0"/>
              <a:t>?</a:t>
            </a:r>
          </a:p>
          <a:p>
            <a:pPr>
              <a:lnSpc>
                <a:spcPct val="150000"/>
              </a:lnSpc>
            </a:pPr>
            <a:r>
              <a:rPr lang="ko-KR" altLang="en-US" sz="2400" dirty="0"/>
              <a:t>웨이빈</a:t>
            </a:r>
            <a:r>
              <a:rPr lang="en-US" altLang="ko-KR" sz="2400" dirty="0"/>
              <a:t>:</a:t>
            </a:r>
            <a:r>
              <a:rPr lang="ko-KR" altLang="en-US" sz="2400" dirty="0" smtClean="0">
                <a:latin typeface="Batang" panose="02030600000101010101" pitchFamily="18" charset="-127"/>
                <a:ea typeface="Batang" panose="02030600000101010101" pitchFamily="18" charset="-127"/>
              </a:rPr>
              <a:t>　　</a:t>
            </a:r>
            <a:r>
              <a:rPr lang="ko-KR" altLang="en-US" dirty="0" smtClean="0"/>
              <a:t>　　　　　　　　</a:t>
            </a:r>
            <a:endParaRPr lang="zh-CN" altLang="en-US" dirty="0"/>
          </a:p>
        </p:txBody>
      </p:sp>
      <p:sp>
        <p:nvSpPr>
          <p:cNvPr id="8" name="矩形 7"/>
          <p:cNvSpPr/>
          <p:nvPr/>
        </p:nvSpPr>
        <p:spPr>
          <a:xfrm>
            <a:off x="1572697" y="2470026"/>
            <a:ext cx="6642724"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축제 기획안대로 추진하도록 하겠습니다</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1426427" y="4490169"/>
            <a:ext cx="626932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새 법안대로 공정한 판결을 내릴 겁니다</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10" name="矩形 9"/>
          <p:cNvSpPr/>
          <p:nvPr/>
        </p:nvSpPr>
        <p:spPr>
          <a:xfrm>
            <a:off x="1761927" y="6188417"/>
            <a:ext cx="5933826"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친구 말대로 비행기 타고 가기로 했어요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11" name="矩形 10"/>
          <p:cNvSpPr/>
          <p:nvPr/>
        </p:nvSpPr>
        <p:spPr>
          <a:xfrm>
            <a:off x="1426428" y="2562359"/>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
        <p:nvSpPr>
          <p:cNvPr id="12" name="矩形 11"/>
          <p:cNvSpPr/>
          <p:nvPr/>
        </p:nvSpPr>
        <p:spPr>
          <a:xfrm>
            <a:off x="1231503" y="4674835"/>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
        <p:nvSpPr>
          <p:cNvPr id="13" name="矩形 12"/>
          <p:cNvSpPr/>
          <p:nvPr/>
        </p:nvSpPr>
        <p:spPr>
          <a:xfrm>
            <a:off x="1572697" y="6280750"/>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Tree>
    <p:extLst>
      <p:ext uri="{BB962C8B-B14F-4D97-AF65-F5344CB8AC3E}">
        <p14:creationId xmlns:p14="http://schemas.microsoft.com/office/powerpoint/2010/main" val="316023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53250" y="1123802"/>
            <a:ext cx="8276851" cy="523220"/>
          </a:xfrm>
          <a:prstGeom prst="rect">
            <a:avLst/>
          </a:prstGeom>
        </p:spPr>
        <p:txBody>
          <a:bodyPr wrap="square">
            <a:spAutoFit/>
          </a:bodyPr>
          <a:lstStyle/>
          <a:p>
            <a:r>
              <a:rPr lang="en-US" altLang="ko-KR" sz="2800" dirty="0" smtClean="0"/>
              <a:t>2. </a:t>
            </a:r>
            <a:r>
              <a:rPr lang="ko-KR" altLang="en-US" sz="2800" dirty="0" smtClean="0"/>
              <a:t>자연스러운 </a:t>
            </a:r>
            <a:r>
              <a:rPr lang="ko-KR" altLang="en-US" sz="2800" dirty="0"/>
              <a:t>말끼리 연결해 보세요</a:t>
            </a:r>
            <a:r>
              <a:rPr lang="en-US" altLang="ko-KR" sz="2800" dirty="0"/>
              <a:t>.</a:t>
            </a:r>
            <a:endParaRPr lang="zh-CN" altLang="en-US" sz="2800" dirty="0">
              <a:latin typeface="Batang" panose="02030600000101010101" pitchFamily="18" charset="-127"/>
              <a:ea typeface="Batang" panose="02030600000101010101" pitchFamily="18" charset="-127"/>
            </a:endParaRPr>
          </a:p>
        </p:txBody>
      </p:sp>
      <p:sp>
        <p:nvSpPr>
          <p:cNvPr id="6" name="矩形 5"/>
          <p:cNvSpPr/>
          <p:nvPr/>
        </p:nvSpPr>
        <p:spPr>
          <a:xfrm>
            <a:off x="722670" y="2035644"/>
            <a:ext cx="7822972" cy="4278094"/>
          </a:xfrm>
          <a:prstGeom prst="rect">
            <a:avLst/>
          </a:prstGeom>
        </p:spPr>
        <p:txBody>
          <a:bodyPr wrap="square">
            <a:spAutoFit/>
          </a:bodyPr>
          <a:lstStyle/>
          <a:p>
            <a:pPr>
              <a:lnSpc>
                <a:spcPct val="200000"/>
              </a:lnSpc>
            </a:pPr>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바람 부는 대로 </a:t>
            </a:r>
            <a:r>
              <a:rPr lang="ko-KR" altLang="en-US" sz="2400" dirty="0" smtClean="0">
                <a:latin typeface="Batang" panose="02030600000101010101" pitchFamily="18" charset="-127"/>
                <a:ea typeface="Batang" panose="02030600000101010101" pitchFamily="18" charset="-127"/>
              </a:rPr>
              <a:t>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즉시 오시오</a:t>
            </a:r>
          </a:p>
          <a:p>
            <a:pPr>
              <a:lnSpc>
                <a:spcPct val="200000"/>
              </a:lnSpc>
            </a:pPr>
            <a:r>
              <a:rPr lang="en-US" altLang="ko-KR" sz="2400" dirty="0" smtClean="0">
                <a:latin typeface="Batang" panose="02030600000101010101" pitchFamily="18" charset="-127"/>
                <a:ea typeface="Batang" panose="02030600000101010101" pitchFamily="18" charset="-127"/>
              </a:rPr>
              <a:t>2.</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심은 대로 </a:t>
            </a:r>
            <a:r>
              <a:rPr lang="ko-KR" altLang="en-US" sz="2400" dirty="0" smtClean="0">
                <a:latin typeface="Batang" panose="02030600000101010101" pitchFamily="18" charset="-127"/>
                <a:ea typeface="Batang" panose="02030600000101010101" pitchFamily="18" charset="-127"/>
              </a:rPr>
              <a:t>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돛을 달다</a:t>
            </a:r>
          </a:p>
          <a:p>
            <a:pPr>
              <a:lnSpc>
                <a:spcPct val="200000"/>
              </a:lnSpc>
            </a:pPr>
            <a:r>
              <a:rPr lang="en-US" altLang="ko-KR" sz="2400" dirty="0" smtClean="0">
                <a:latin typeface="Batang" panose="02030600000101010101" pitchFamily="18" charset="-127"/>
                <a:ea typeface="Batang" panose="02030600000101010101" pitchFamily="18" charset="-127"/>
              </a:rPr>
              <a:t>3.</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달라는 대로 </a:t>
            </a:r>
            <a:r>
              <a:rPr lang="ko-KR" altLang="en-US" sz="2400" dirty="0" smtClean="0">
                <a:latin typeface="Batang" panose="02030600000101010101" pitchFamily="18" charset="-127"/>
                <a:ea typeface="Batang" panose="02030600000101010101" pitchFamily="18" charset="-127"/>
              </a:rPr>
              <a:t>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약해지다</a:t>
            </a:r>
          </a:p>
          <a:p>
            <a:pPr>
              <a:lnSpc>
                <a:spcPct val="200000"/>
              </a:lnSpc>
            </a:pPr>
            <a:r>
              <a:rPr lang="en-US" altLang="ko-KR" sz="2400" dirty="0" smtClean="0">
                <a:latin typeface="Batang" panose="02030600000101010101" pitchFamily="18" charset="-127"/>
                <a:ea typeface="Batang" panose="02030600000101010101" pitchFamily="18" charset="-127"/>
              </a:rPr>
              <a:t>4.</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편지를 받는 대로 </a:t>
            </a:r>
            <a:r>
              <a:rPr lang="en-US" altLang="ko-KR" sz="2400" dirty="0" smtClean="0">
                <a:latin typeface="Batang" panose="02030600000101010101" pitchFamily="18" charset="-127"/>
                <a:ea typeface="Batang" panose="02030600000101010101" pitchFamily="18" charset="-127"/>
              </a:rPr>
              <a:t>•                </a:t>
            </a:r>
            <a:r>
              <a:rPr lang="en-US" altLang="ko-KR" sz="2400" dirty="0">
                <a:latin typeface="Batang" panose="02030600000101010101" pitchFamily="18" charset="-127"/>
                <a:ea typeface="Batang" panose="02030600000101010101" pitchFamily="18" charset="-127"/>
              </a:rPr>
              <a:t>•</a:t>
            </a:r>
            <a:r>
              <a:rPr lang="ko-KR" altLang="en-US" sz="2400" dirty="0">
                <a:latin typeface="Batang" panose="02030600000101010101" pitchFamily="18" charset="-127"/>
                <a:ea typeface="Batang" panose="02030600000101010101" pitchFamily="18" charset="-127"/>
              </a:rPr>
              <a:t>　거두다</a:t>
            </a:r>
          </a:p>
          <a:p>
            <a:pPr>
              <a:lnSpc>
                <a:spcPct val="200000"/>
              </a:lnSpc>
            </a:pPr>
            <a:r>
              <a:rPr lang="en-US" altLang="ko-KR" sz="2400" dirty="0" smtClean="0">
                <a:latin typeface="Batang" panose="02030600000101010101" pitchFamily="18" charset="-127"/>
                <a:ea typeface="Batang" panose="02030600000101010101" pitchFamily="18" charset="-127"/>
              </a:rPr>
              <a:t>5.</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약해질 대로 </a:t>
            </a:r>
            <a:r>
              <a:rPr lang="ko-KR" altLang="en-US" sz="2400" dirty="0" smtClean="0">
                <a:latin typeface="Batang" panose="02030600000101010101" pitchFamily="18" charset="-127"/>
                <a:ea typeface="Batang" panose="02030600000101010101" pitchFamily="18" charset="-127"/>
              </a:rPr>
              <a:t>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다 주다</a:t>
            </a:r>
          </a:p>
          <a:p>
            <a:pPr>
              <a:lnSpc>
                <a:spcPct val="200000"/>
              </a:lnSpc>
            </a:pPr>
            <a:endParaRPr lang="zh-CN" altLang="en-US" sz="1600" dirty="0"/>
          </a:p>
        </p:txBody>
      </p:sp>
      <p:cxnSp>
        <p:nvCxnSpPr>
          <p:cNvPr id="8" name="直接连接符 7"/>
          <p:cNvCxnSpPr/>
          <p:nvPr/>
        </p:nvCxnSpPr>
        <p:spPr>
          <a:xfrm>
            <a:off x="3809381" y="2551471"/>
            <a:ext cx="1455793" cy="7079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701845" y="3259394"/>
            <a:ext cx="1563329" cy="13421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01845" y="3930445"/>
            <a:ext cx="1681316" cy="14379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809381" y="2551471"/>
            <a:ext cx="1573780" cy="20979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701845" y="4055806"/>
            <a:ext cx="1563329" cy="131260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353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9111" y="3862455"/>
            <a:ext cx="7866529" cy="2862322"/>
          </a:xfrm>
          <a:prstGeom prst="rect">
            <a:avLst/>
          </a:prstGeom>
        </p:spPr>
        <p:txBody>
          <a:bodyPr wrap="square">
            <a:spAutoFit/>
          </a:bodyPr>
          <a:lstStyle/>
          <a:p>
            <a:pPr>
              <a:lnSpc>
                <a:spcPct val="150000"/>
              </a:lnSpc>
            </a:pPr>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베이징</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어차피 ～니까</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함께</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까지</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여행하다</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～지 말다</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싸우다</a:t>
            </a:r>
          </a:p>
          <a:p>
            <a:pPr>
              <a:lnSpc>
                <a:spcPct val="150000"/>
              </a:lnSpc>
            </a:pPr>
            <a:r>
              <a:rPr lang="zh-CN" altLang="en-US" sz="2400" dirty="0" smtClean="0">
                <a:latin typeface="Batang" panose="02030600000101010101" pitchFamily="18" charset="-127"/>
                <a:ea typeface="Batang" panose="02030600000101010101" pitchFamily="18" charset="-127"/>
              </a:rPr>
              <a:t>→</a:t>
            </a:r>
            <a:r>
              <a:rPr lang="en-US" altLang="ko-KR" sz="2400" dirty="0" smtClean="0">
                <a:latin typeface="Batang" panose="02030600000101010101" pitchFamily="18" charset="-127"/>
                <a:ea typeface="Batang" panose="02030600000101010101" pitchFamily="18" charset="-127"/>
                <a:sym typeface="Symbol"/>
              </a:rPr>
              <a:t></a:t>
            </a:r>
            <a:endParaRPr lang="zh-CN" altLang="en-US" sz="2400" dirty="0">
              <a:latin typeface="Batang" panose="02030600000101010101" pitchFamily="18" charset="-127"/>
              <a:ea typeface="Batang" panose="02030600000101010101" pitchFamily="18" charset="-127"/>
            </a:endParaRPr>
          </a:p>
          <a:p>
            <a:pPr>
              <a:lnSpc>
                <a:spcPct val="150000"/>
              </a:lnSpc>
            </a:pPr>
            <a:r>
              <a:rPr lang="en-US" altLang="ko-KR" sz="2400" dirty="0" smtClean="0">
                <a:latin typeface="Batang" panose="02030600000101010101" pitchFamily="18" charset="-127"/>
                <a:ea typeface="Batang" panose="02030600000101010101" pitchFamily="18" charset="-127"/>
              </a:rPr>
              <a:t>2.</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필요하다</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어차피 ～니까</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사다</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오늘</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같이</a:t>
            </a:r>
          </a:p>
          <a:p>
            <a:pPr>
              <a:lnSpc>
                <a:spcPct val="150000"/>
              </a:lnSpc>
            </a:pPr>
            <a:r>
              <a:rPr lang="zh-CN" altLang="en-US" sz="2400" dirty="0" smtClean="0">
                <a:latin typeface="Batang" panose="02030600000101010101" pitchFamily="18" charset="-127"/>
                <a:ea typeface="Batang" panose="02030600000101010101" pitchFamily="18" charset="-127"/>
              </a:rPr>
              <a:t>→</a:t>
            </a:r>
            <a:r>
              <a:rPr lang="en-US" altLang="ko-KR" sz="2000" dirty="0" smtClean="0">
                <a:latin typeface="Batang" panose="02030600000101010101" pitchFamily="18" charset="-127"/>
                <a:ea typeface="Batang" panose="02030600000101010101" pitchFamily="18" charset="-127"/>
                <a:sym typeface="Symbol"/>
              </a:rPr>
              <a:t></a:t>
            </a:r>
            <a:endParaRPr lang="en-US" altLang="ko-KR" sz="2000" dirty="0" smtClean="0">
              <a:latin typeface="Batang" panose="02030600000101010101" pitchFamily="18" charset="-127"/>
              <a:ea typeface="Batang" panose="02030600000101010101" pitchFamily="18" charset="-127"/>
            </a:endParaRPr>
          </a:p>
        </p:txBody>
      </p:sp>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연습</a:t>
              </a:r>
              <a:endParaRPr lang="en-US" altLang="ko-KR" sz="32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92704"/>
            <a:ext cx="7603363" cy="954107"/>
          </a:xfrm>
          <a:prstGeom prst="rect">
            <a:avLst/>
          </a:prstGeom>
        </p:spPr>
        <p:txBody>
          <a:bodyPr wrap="none">
            <a:spAutoFit/>
          </a:bodyPr>
          <a:lstStyle/>
          <a:p>
            <a:r>
              <a:rPr lang="en-US" altLang="zh-CN" sz="2800" dirty="0" smtClean="0">
                <a:latin typeface="宋体" panose="02010600030101010101" pitchFamily="2" charset="-122"/>
                <a:ea typeface="宋体" panose="02010600030101010101" pitchFamily="2" charset="-122"/>
              </a:rPr>
              <a:t>3.</a:t>
            </a:r>
            <a:r>
              <a:rPr lang="ko-KR" altLang="en-US" sz="2800" dirty="0"/>
              <a:t> ‘어차피 ～니까’ 를 이용하여 보기와 </a:t>
            </a:r>
            <a:r>
              <a:rPr lang="ko-KR" altLang="en-US" sz="2800" dirty="0" smtClean="0"/>
              <a:t>같이</a:t>
            </a:r>
            <a:endParaRPr lang="en-US" altLang="ko-KR" sz="2800" dirty="0" smtClean="0"/>
          </a:p>
          <a:p>
            <a:r>
              <a:rPr lang="ko-KR" altLang="en-US" sz="2800" dirty="0" smtClean="0"/>
              <a:t> </a:t>
            </a:r>
            <a:r>
              <a:rPr lang="ko-KR" altLang="en-US" sz="2800" dirty="0"/>
              <a:t>다음 문장을 완성해 보세요</a:t>
            </a:r>
            <a:r>
              <a:rPr lang="en-US" altLang="ko-KR" sz="2800" dirty="0"/>
              <a:t>.</a:t>
            </a:r>
            <a:r>
              <a:rPr lang="ko-KR" altLang="en-US" sz="2800" dirty="0" smtClean="0"/>
              <a:t> </a:t>
            </a:r>
            <a:endParaRPr lang="zh-CN" altLang="en-US" sz="2800" dirty="0">
              <a:latin typeface="宋体" panose="02010600030101010101" pitchFamily="2" charset="-122"/>
              <a:ea typeface="宋体" panose="02010600030101010101" pitchFamily="2" charset="-122"/>
            </a:endParaRPr>
          </a:p>
        </p:txBody>
      </p:sp>
      <p:sp>
        <p:nvSpPr>
          <p:cNvPr id="6" name="矩形 5"/>
          <p:cNvSpPr/>
          <p:nvPr/>
        </p:nvSpPr>
        <p:spPr>
          <a:xfrm>
            <a:off x="730153" y="2292795"/>
            <a:ext cx="7815487"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ko-KR" altLang="en-US" sz="2400" dirty="0">
                <a:solidFill>
                  <a:srgbClr val="0070C0"/>
                </a:solidFill>
                <a:latin typeface="Batang" panose="02030600000101010101" pitchFamily="18" charset="-127"/>
                <a:ea typeface="Batang" panose="02030600000101010101" pitchFamily="18" charset="-127"/>
              </a:rPr>
              <a:t>보기</a:t>
            </a:r>
            <a:r>
              <a:rPr lang="ko-KR" altLang="en-US" sz="2400" dirty="0">
                <a:latin typeface="Batang" panose="02030600000101010101" pitchFamily="18" charset="-127"/>
                <a:ea typeface="Batang" panose="02030600000101010101" pitchFamily="18" charset="-127"/>
              </a:rPr>
              <a:t> </a:t>
            </a:r>
            <a:endParaRPr lang="en-US" altLang="ko-KR" sz="2400" dirty="0" smtClean="0">
              <a:latin typeface="Batang" panose="02030600000101010101" pitchFamily="18" charset="-127"/>
              <a:ea typeface="Batang" panose="02030600000101010101" pitchFamily="18" charset="-127"/>
            </a:endParaRPr>
          </a:p>
          <a:p>
            <a:r>
              <a:rPr lang="ko-KR" altLang="en-US" sz="2400" dirty="0"/>
              <a:t>어차피 ～니까</a:t>
            </a:r>
            <a:r>
              <a:rPr lang="en-US" altLang="ko-KR" sz="2400" dirty="0"/>
              <a:t>, </a:t>
            </a:r>
            <a:r>
              <a:rPr lang="ko-KR" altLang="en-US" sz="2400" dirty="0"/>
              <a:t>같이</a:t>
            </a:r>
            <a:r>
              <a:rPr lang="en-US" altLang="ko-KR" sz="2400" dirty="0"/>
              <a:t>, </a:t>
            </a:r>
            <a:r>
              <a:rPr lang="ko-KR" altLang="en-US" sz="2400" dirty="0"/>
              <a:t>나</a:t>
            </a:r>
            <a:r>
              <a:rPr lang="en-US" altLang="ko-KR" sz="2400" dirty="0"/>
              <a:t>, </a:t>
            </a:r>
            <a:r>
              <a:rPr lang="ko-KR" altLang="en-US" sz="2400" dirty="0"/>
              <a:t>먹다</a:t>
            </a:r>
            <a:r>
              <a:rPr lang="en-US" altLang="ko-KR" sz="2400" dirty="0"/>
              <a:t>, </a:t>
            </a:r>
            <a:r>
              <a:rPr lang="ko-KR" altLang="en-US" sz="2400" dirty="0"/>
              <a:t>가다</a:t>
            </a:r>
          </a:p>
          <a:p>
            <a:r>
              <a:rPr lang="ko-KR" altLang="en-US" sz="2400" dirty="0"/>
              <a:t>→ </a:t>
            </a:r>
            <a:r>
              <a:rPr lang="ko-KR" altLang="en-US" sz="2400" u="sng" dirty="0"/>
              <a:t>어차피 나도 먹어야 하니까 같이 가요</a:t>
            </a:r>
            <a:r>
              <a:rPr lang="en-US" altLang="ko-KR" sz="2400" u="sng" dirty="0"/>
              <a:t>.</a:t>
            </a:r>
            <a:endParaRPr lang="zh-CN" altLang="en-US" sz="2400" u="sng" dirty="0">
              <a:latin typeface="Batang" panose="02030600000101010101" pitchFamily="18" charset="-127"/>
              <a:ea typeface="Batang" panose="02030600000101010101" pitchFamily="18" charset="-127"/>
            </a:endParaRPr>
          </a:p>
        </p:txBody>
      </p:sp>
      <p:sp>
        <p:nvSpPr>
          <p:cNvPr id="16" name="矩形 15"/>
          <p:cNvSpPr/>
          <p:nvPr/>
        </p:nvSpPr>
        <p:spPr>
          <a:xfrm>
            <a:off x="1203960" y="5062783"/>
            <a:ext cx="8534400"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베이징까지 어차피 함께 여행해야 하니까 싸우지 말아요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
        <p:nvSpPr>
          <p:cNvPr id="17" name="矩形 16"/>
          <p:cNvSpPr/>
          <p:nvPr/>
        </p:nvSpPr>
        <p:spPr>
          <a:xfrm>
            <a:off x="1186418" y="6007824"/>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어차피 필요하니까 오늘 같이 사요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Tree>
    <p:extLst>
      <p:ext uri="{BB962C8B-B14F-4D97-AF65-F5344CB8AC3E}">
        <p14:creationId xmlns:p14="http://schemas.microsoft.com/office/powerpoint/2010/main" val="387875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7445" y="1157437"/>
            <a:ext cx="8225361" cy="5632311"/>
          </a:xfrm>
          <a:prstGeom prst="rect">
            <a:avLst/>
          </a:prstGeom>
        </p:spPr>
        <p:txBody>
          <a:bodyPr wrap="square">
            <a:spAutoFit/>
          </a:bodyPr>
          <a:lstStyle/>
          <a:p>
            <a:pPr>
              <a:lnSpc>
                <a:spcPct val="150000"/>
              </a:lnSpc>
            </a:pPr>
            <a:r>
              <a:rPr lang="en-US" altLang="ko-KR" sz="2400" dirty="0" smtClean="0"/>
              <a:t>3.</a:t>
            </a:r>
            <a:r>
              <a:rPr lang="ko-KR" altLang="en-US" sz="2400" dirty="0" smtClean="0"/>
              <a:t> </a:t>
            </a:r>
            <a:r>
              <a:rPr lang="ko-KR" altLang="en-US" sz="2400" dirty="0"/>
              <a:t>병원</a:t>
            </a:r>
            <a:r>
              <a:rPr lang="en-US" altLang="ko-KR" sz="2400" dirty="0"/>
              <a:t>, </a:t>
            </a:r>
            <a:r>
              <a:rPr lang="ko-KR" altLang="en-US" sz="2400" dirty="0"/>
              <a:t>어차피 ～니까</a:t>
            </a:r>
            <a:r>
              <a:rPr lang="en-US" altLang="ko-KR" sz="2400" dirty="0"/>
              <a:t>, </a:t>
            </a:r>
            <a:r>
              <a:rPr lang="ko-KR" altLang="en-US" sz="2400" dirty="0"/>
              <a:t>오다</a:t>
            </a:r>
            <a:r>
              <a:rPr lang="en-US" altLang="ko-KR" sz="2400" dirty="0"/>
              <a:t>, </a:t>
            </a:r>
            <a:r>
              <a:rPr lang="ko-KR" altLang="en-US" sz="2400" dirty="0"/>
              <a:t>검사하다</a:t>
            </a:r>
            <a:r>
              <a:rPr lang="en-US" altLang="ko-KR" sz="2400" dirty="0"/>
              <a:t>, </a:t>
            </a:r>
            <a:r>
              <a:rPr lang="ko-KR" altLang="en-US" sz="2400" dirty="0"/>
              <a:t>같이</a:t>
            </a:r>
            <a:r>
              <a:rPr lang="en-US" altLang="ko-KR" sz="2400" dirty="0"/>
              <a:t>, </a:t>
            </a:r>
            <a:r>
              <a:rPr lang="ko-KR" altLang="en-US" sz="2400" dirty="0"/>
              <a:t>목</a:t>
            </a:r>
          </a:p>
          <a:p>
            <a:pPr>
              <a:lnSpc>
                <a:spcPct val="150000"/>
              </a:lnSpc>
            </a:pPr>
            <a:r>
              <a:rPr lang="ko-KR" altLang="en-US" sz="2400" dirty="0" smtClean="0"/>
              <a:t>→</a:t>
            </a:r>
            <a:r>
              <a:rPr lang="en-US" altLang="ko-KR" sz="2400" dirty="0" smtClean="0">
                <a:sym typeface="Symbol"/>
              </a:rPr>
              <a:t></a:t>
            </a:r>
          </a:p>
          <a:p>
            <a:pPr>
              <a:lnSpc>
                <a:spcPct val="150000"/>
              </a:lnSpc>
            </a:pPr>
            <a:endParaRPr lang="ko-KR" altLang="en-US" sz="2400" dirty="0"/>
          </a:p>
          <a:p>
            <a:pPr>
              <a:lnSpc>
                <a:spcPct val="150000"/>
              </a:lnSpc>
            </a:pPr>
            <a:r>
              <a:rPr lang="en-US" altLang="ko-KR" sz="2400" dirty="0" smtClean="0"/>
              <a:t>4.</a:t>
            </a:r>
            <a:r>
              <a:rPr lang="ko-KR" altLang="en-US" sz="2400" dirty="0" smtClean="0"/>
              <a:t> </a:t>
            </a:r>
            <a:r>
              <a:rPr lang="ko-KR" altLang="en-US" sz="2400" dirty="0"/>
              <a:t>작성하다</a:t>
            </a:r>
            <a:r>
              <a:rPr lang="en-US" altLang="ko-KR" sz="2400" dirty="0"/>
              <a:t>, </a:t>
            </a:r>
            <a:r>
              <a:rPr lang="ko-KR" altLang="en-US" sz="2400" dirty="0"/>
              <a:t>저</a:t>
            </a:r>
            <a:r>
              <a:rPr lang="en-US" altLang="ko-KR" sz="2400" dirty="0"/>
              <a:t>, </a:t>
            </a:r>
            <a:r>
              <a:rPr lang="ko-KR" altLang="en-US" sz="2400" dirty="0"/>
              <a:t>어차피 ～니까</a:t>
            </a:r>
            <a:r>
              <a:rPr lang="en-US" altLang="ko-KR" sz="2400" dirty="0"/>
              <a:t>, </a:t>
            </a:r>
            <a:r>
              <a:rPr lang="ko-KR" altLang="en-US" sz="2400" dirty="0"/>
              <a:t>대신</a:t>
            </a:r>
            <a:r>
              <a:rPr lang="en-US" altLang="ko-KR" sz="2400" dirty="0"/>
              <a:t>, </a:t>
            </a:r>
            <a:r>
              <a:rPr lang="ko-KR" altLang="en-US" sz="2400" dirty="0"/>
              <a:t>하다</a:t>
            </a:r>
            <a:r>
              <a:rPr lang="en-US" altLang="ko-KR" sz="2400" dirty="0"/>
              <a:t>, </a:t>
            </a:r>
            <a:r>
              <a:rPr lang="ko-KR" altLang="en-US" sz="2400" dirty="0"/>
              <a:t>양메이 씨</a:t>
            </a:r>
          </a:p>
          <a:p>
            <a:pPr>
              <a:lnSpc>
                <a:spcPct val="150000"/>
              </a:lnSpc>
            </a:pPr>
            <a:r>
              <a:rPr lang="ko-KR" altLang="en-US" sz="2400" dirty="0" smtClean="0"/>
              <a:t>→</a:t>
            </a:r>
            <a:r>
              <a:rPr lang="en-US" altLang="ko-KR" sz="2400" dirty="0">
                <a:sym typeface="Symbol"/>
              </a:rPr>
              <a:t></a:t>
            </a:r>
            <a:endParaRPr lang="ko-KR" altLang="en-US" sz="2400" dirty="0"/>
          </a:p>
          <a:p>
            <a:pPr>
              <a:lnSpc>
                <a:spcPct val="150000"/>
              </a:lnSpc>
            </a:pPr>
            <a:endParaRPr lang="ko-KR" altLang="en-US" sz="2400" dirty="0"/>
          </a:p>
          <a:p>
            <a:pPr>
              <a:lnSpc>
                <a:spcPct val="150000"/>
              </a:lnSpc>
            </a:pPr>
            <a:r>
              <a:rPr lang="en-US" altLang="ko-KR" sz="2400" dirty="0" smtClean="0"/>
              <a:t>5.</a:t>
            </a:r>
            <a:r>
              <a:rPr lang="ko-KR" altLang="en-US" sz="2400" dirty="0" smtClean="0"/>
              <a:t> </a:t>
            </a:r>
            <a:r>
              <a:rPr lang="ko-KR" altLang="en-US" sz="2400" dirty="0"/>
              <a:t>머리</a:t>
            </a:r>
            <a:r>
              <a:rPr lang="en-US" altLang="ko-KR" sz="2400" dirty="0"/>
              <a:t>, </a:t>
            </a:r>
            <a:r>
              <a:rPr lang="ko-KR" altLang="en-US" sz="2400" dirty="0"/>
              <a:t>오늘</a:t>
            </a:r>
            <a:r>
              <a:rPr lang="en-US" altLang="ko-KR" sz="2400" dirty="0"/>
              <a:t>, </a:t>
            </a:r>
            <a:r>
              <a:rPr lang="ko-KR" altLang="en-US" sz="2400" dirty="0"/>
              <a:t>어차피 ～니까</a:t>
            </a:r>
            <a:r>
              <a:rPr lang="en-US" altLang="ko-KR" sz="2400" dirty="0"/>
              <a:t>, </a:t>
            </a:r>
            <a:r>
              <a:rPr lang="ko-KR" altLang="en-US" sz="2400" dirty="0"/>
              <a:t>～ㄹ 필요가 없다</a:t>
            </a:r>
            <a:r>
              <a:rPr lang="en-US" altLang="ko-KR" sz="2400" dirty="0"/>
              <a:t>, </a:t>
            </a:r>
            <a:r>
              <a:rPr lang="ko-KR" altLang="en-US" sz="2400" dirty="0"/>
              <a:t>파마하다</a:t>
            </a:r>
            <a:r>
              <a:rPr lang="en-US" altLang="ko-KR" sz="2400" dirty="0"/>
              <a:t>, </a:t>
            </a:r>
            <a:r>
              <a:rPr lang="ko-KR" altLang="en-US" sz="2400" dirty="0"/>
              <a:t>감다</a:t>
            </a:r>
          </a:p>
          <a:p>
            <a:pPr>
              <a:lnSpc>
                <a:spcPct val="150000"/>
              </a:lnSpc>
            </a:pPr>
            <a:r>
              <a:rPr lang="ko-KR" altLang="en-US" sz="2400" dirty="0"/>
              <a:t>→</a:t>
            </a:r>
            <a:r>
              <a:rPr lang="en-US" altLang="ko-KR" sz="2400" dirty="0" smtClean="0">
                <a:sym typeface="Symbol"/>
              </a:rPr>
              <a:t></a:t>
            </a:r>
            <a:endParaRPr lang="ko-KR" altLang="en-US" sz="2400" dirty="0"/>
          </a:p>
          <a:p>
            <a:pPr>
              <a:lnSpc>
                <a:spcPct val="150000"/>
              </a:lnSpc>
            </a:pPr>
            <a:r>
              <a:rPr lang="ko-KR" altLang="en-US" sz="2400" dirty="0" smtClean="0">
                <a:latin typeface="Batang" panose="02030600000101010101" pitchFamily="18" charset="-127"/>
                <a:ea typeface="Batang" panose="02030600000101010101" pitchFamily="18" charset="-127"/>
              </a:rPr>
              <a:t>　　</a:t>
            </a:r>
            <a:r>
              <a:rPr lang="ko-KR" altLang="en-US" dirty="0" smtClean="0"/>
              <a:t>　　　　　　　　</a:t>
            </a:r>
            <a:endParaRPr lang="zh-CN" altLang="en-US" dirty="0"/>
          </a:p>
        </p:txBody>
      </p:sp>
      <p:sp>
        <p:nvSpPr>
          <p:cNvPr id="8" name="矩形 7"/>
          <p:cNvSpPr/>
          <p:nvPr/>
        </p:nvSpPr>
        <p:spPr>
          <a:xfrm>
            <a:off x="1137785" y="1783439"/>
            <a:ext cx="8914654"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어차피 병원에 왔으니까 목도 같이 검사해 보려고요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1049913" y="3508341"/>
            <a:ext cx="8433820"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저도 어차피 작성해야 하니까 제가 양메이 씨 대신 할게요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sz="2000" dirty="0"/>
          </a:p>
        </p:txBody>
      </p:sp>
      <p:sp>
        <p:nvSpPr>
          <p:cNvPr id="10" name="矩形 9"/>
          <p:cNvSpPr/>
          <p:nvPr/>
        </p:nvSpPr>
        <p:spPr>
          <a:xfrm>
            <a:off x="953000" y="5579626"/>
            <a:ext cx="8191000" cy="830997"/>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오늘 어차피 파마해야 하니까 머리를 감을 필요가 </a:t>
            </a:r>
            <a:endParaRPr lang="en-US" altLang="ko-KR" sz="2400" b="1" dirty="0" smtClean="0">
              <a:solidFill>
                <a:srgbClr val="7030A0"/>
              </a:solidFill>
              <a:latin typeface="Batang" panose="02030600000101010101" pitchFamily="18" charset="-127"/>
              <a:ea typeface="Batang" panose="02030600000101010101" pitchFamily="18" charset="-127"/>
            </a:endParaRPr>
          </a:p>
          <a:p>
            <a:r>
              <a:rPr lang="ko-KR" altLang="en-US" sz="2400" b="1" dirty="0" smtClean="0">
                <a:solidFill>
                  <a:srgbClr val="7030A0"/>
                </a:solidFill>
                <a:latin typeface="Batang" panose="02030600000101010101" pitchFamily="18" charset="-127"/>
                <a:ea typeface="Batang" panose="02030600000101010101" pitchFamily="18" charset="-127"/>
              </a:rPr>
              <a:t>없을 </a:t>
            </a:r>
            <a:r>
              <a:rPr lang="ko-KR" altLang="en-US" sz="2400" b="1" dirty="0">
                <a:solidFill>
                  <a:srgbClr val="7030A0"/>
                </a:solidFill>
                <a:latin typeface="Batang" panose="02030600000101010101" pitchFamily="18" charset="-127"/>
                <a:ea typeface="Batang" panose="02030600000101010101" pitchFamily="18" charset="-127"/>
              </a:rPr>
              <a:t>것 같아요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Tree>
    <p:extLst>
      <p:ext uri="{BB962C8B-B14F-4D97-AF65-F5344CB8AC3E}">
        <p14:creationId xmlns:p14="http://schemas.microsoft.com/office/powerpoint/2010/main" val="1982391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23783" y="3369547"/>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smtClean="0">
                <a:sym typeface="Symbol"/>
              </a:rPr>
              <a:t></a:t>
            </a:r>
            <a:endParaRPr lang="zh-CN" altLang="en-US" dirty="0"/>
          </a:p>
        </p:txBody>
      </p:sp>
      <p:sp>
        <p:nvSpPr>
          <p:cNvPr id="5" name="矩形 4"/>
          <p:cNvSpPr/>
          <p:nvPr/>
        </p:nvSpPr>
        <p:spPr>
          <a:xfrm>
            <a:off x="544914" y="1292704"/>
            <a:ext cx="7443063" cy="954107"/>
          </a:xfrm>
          <a:prstGeom prst="rect">
            <a:avLst/>
          </a:prstGeom>
        </p:spPr>
        <p:txBody>
          <a:bodyPr wrap="none">
            <a:spAutoFit/>
          </a:bodyPr>
          <a:lstStyle/>
          <a:p>
            <a:r>
              <a:rPr lang="en-US" altLang="zh-CN" sz="2800" dirty="0" smtClean="0">
                <a:latin typeface="宋体" panose="02010600030101010101" pitchFamily="2" charset="-122"/>
                <a:ea typeface="宋体" panose="02010600030101010101" pitchFamily="2" charset="-122"/>
              </a:rPr>
              <a:t>4.</a:t>
            </a:r>
            <a:r>
              <a:rPr lang="ko-KR" altLang="en-US" sz="2800" dirty="0"/>
              <a:t> </a:t>
            </a:r>
            <a:r>
              <a:rPr lang="ko-KR" altLang="en-US" sz="2800" dirty="0" smtClean="0"/>
              <a:t>‘</a:t>
            </a:r>
            <a:r>
              <a:rPr lang="ko-KR" altLang="en-US" sz="2800" dirty="0"/>
              <a:t>～ㄹ 수 있는 대로’ 를 이용하여 보기와 </a:t>
            </a:r>
            <a:endParaRPr lang="en-US" altLang="ko-KR" sz="2800" dirty="0" smtClean="0"/>
          </a:p>
          <a:p>
            <a:r>
              <a:rPr lang="ko-KR" altLang="en-US" sz="2800" dirty="0" smtClean="0"/>
              <a:t>같이 </a:t>
            </a:r>
            <a:r>
              <a:rPr lang="ko-KR" altLang="en-US" sz="2800" dirty="0"/>
              <a:t>문장을 만들어 보세요</a:t>
            </a:r>
            <a:r>
              <a:rPr lang="en-US" altLang="ko-KR" sz="2800" dirty="0"/>
              <a:t>.</a:t>
            </a:r>
            <a:endParaRPr lang="zh-CN" altLang="en-US" sz="2800" dirty="0">
              <a:latin typeface="宋体" panose="02010600030101010101" pitchFamily="2" charset="-122"/>
              <a:ea typeface="宋体" panose="02010600030101010101" pitchFamily="2" charset="-122"/>
            </a:endParaRPr>
          </a:p>
        </p:txBody>
      </p:sp>
      <p:sp>
        <p:nvSpPr>
          <p:cNvPr id="6" name="矩形 5"/>
          <p:cNvSpPr/>
          <p:nvPr/>
        </p:nvSpPr>
        <p:spPr>
          <a:xfrm>
            <a:off x="485084" y="2175455"/>
            <a:ext cx="8509381"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ko-KR" altLang="en-US" sz="2400" dirty="0">
                <a:solidFill>
                  <a:srgbClr val="0070C0"/>
                </a:solidFill>
                <a:latin typeface="Batang" panose="02030600000101010101" pitchFamily="18" charset="-127"/>
                <a:ea typeface="Batang" panose="02030600000101010101" pitchFamily="18" charset="-127"/>
              </a:rPr>
              <a:t>보기</a:t>
            </a:r>
            <a:r>
              <a:rPr lang="ko-KR" altLang="en-US" sz="2400" dirty="0">
                <a:latin typeface="Batang" panose="02030600000101010101" pitchFamily="18" charset="-127"/>
                <a:ea typeface="Batang" panose="02030600000101010101" pitchFamily="18" charset="-127"/>
              </a:rPr>
              <a:t> </a:t>
            </a:r>
            <a:endParaRPr lang="en-US" altLang="ko-KR" sz="2400" dirty="0" smtClean="0">
              <a:latin typeface="Batang" panose="02030600000101010101" pitchFamily="18" charset="-127"/>
              <a:ea typeface="Batang" panose="02030600000101010101" pitchFamily="18" charset="-127"/>
            </a:endParaRPr>
          </a:p>
          <a:p>
            <a:r>
              <a:rPr lang="ko-KR" altLang="en-US" sz="2400" dirty="0"/>
              <a:t>먹다 → </a:t>
            </a:r>
            <a:r>
              <a:rPr lang="ko-KR" altLang="en-US" sz="2400" u="sng" dirty="0"/>
              <a:t>밥을 많이 먹을 수 있는 대로 먹었어요</a:t>
            </a:r>
            <a:r>
              <a:rPr lang="en-US" altLang="ko-KR" sz="2400" u="sng" dirty="0"/>
              <a:t>.</a:t>
            </a:r>
            <a:endParaRPr lang="zh-CN" altLang="en-US" sz="2400" u="sng" dirty="0">
              <a:latin typeface="Batang" panose="02030600000101010101" pitchFamily="18" charset="-127"/>
              <a:ea typeface="Batang" panose="02030600000101010101" pitchFamily="18" charset="-127"/>
            </a:endParaRPr>
          </a:p>
        </p:txBody>
      </p:sp>
      <p:sp>
        <p:nvSpPr>
          <p:cNvPr id="7" name="矩形 6"/>
          <p:cNvSpPr/>
          <p:nvPr/>
        </p:nvSpPr>
        <p:spPr>
          <a:xfrm>
            <a:off x="485084" y="3006296"/>
            <a:ext cx="8527008" cy="3653308"/>
          </a:xfrm>
          <a:prstGeom prst="rect">
            <a:avLst/>
          </a:prstGeom>
        </p:spPr>
        <p:txBody>
          <a:bodyPr wrap="square">
            <a:spAutoFit/>
          </a:bodyPr>
          <a:lstStyle/>
          <a:p>
            <a:pPr>
              <a:lnSpc>
                <a:spcPct val="200000"/>
              </a:lnSpc>
            </a:pPr>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주다 →</a:t>
            </a:r>
          </a:p>
          <a:p>
            <a:pPr>
              <a:lnSpc>
                <a:spcPct val="200000"/>
              </a:lnSpc>
            </a:pPr>
            <a:r>
              <a:rPr lang="en-US" altLang="ko-KR" sz="2400" dirty="0" smtClean="0">
                <a:latin typeface="Batang" panose="02030600000101010101" pitchFamily="18" charset="-127"/>
                <a:ea typeface="Batang" panose="02030600000101010101" pitchFamily="18" charset="-127"/>
              </a:rPr>
              <a:t>2.</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하다 →</a:t>
            </a:r>
          </a:p>
          <a:p>
            <a:pPr>
              <a:lnSpc>
                <a:spcPct val="200000"/>
              </a:lnSpc>
            </a:pPr>
            <a:r>
              <a:rPr lang="en-US" altLang="ko-KR" sz="2400" dirty="0" smtClean="0">
                <a:latin typeface="Batang" panose="02030600000101010101" pitchFamily="18" charset="-127"/>
                <a:ea typeface="Batang" panose="02030600000101010101" pitchFamily="18" charset="-127"/>
              </a:rPr>
              <a:t>3.</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타다 →</a:t>
            </a:r>
          </a:p>
          <a:p>
            <a:pPr>
              <a:lnSpc>
                <a:spcPct val="200000"/>
              </a:lnSpc>
            </a:pPr>
            <a:r>
              <a:rPr lang="en-US" altLang="ko-KR" sz="2400" dirty="0" smtClean="0">
                <a:latin typeface="Batang" panose="02030600000101010101" pitchFamily="18" charset="-127"/>
                <a:ea typeface="Batang" panose="02030600000101010101" pitchFamily="18" charset="-127"/>
              </a:rPr>
              <a:t>4.</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모으다 →</a:t>
            </a:r>
          </a:p>
          <a:p>
            <a:pPr>
              <a:lnSpc>
                <a:spcPct val="200000"/>
              </a:lnSpc>
            </a:pPr>
            <a:r>
              <a:rPr lang="en-US" altLang="ko-KR" sz="2400" dirty="0" smtClean="0">
                <a:latin typeface="Batang" panose="02030600000101010101" pitchFamily="18" charset="-127"/>
                <a:ea typeface="Batang" panose="02030600000101010101" pitchFamily="18" charset="-127"/>
              </a:rPr>
              <a:t>5.</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사다 →</a:t>
            </a:r>
            <a:endParaRPr lang="en-US" altLang="ko-KR" sz="2400" dirty="0" smtClean="0">
              <a:latin typeface="Batang" panose="02030600000101010101" pitchFamily="18" charset="-127"/>
              <a:ea typeface="Batang" panose="02030600000101010101" pitchFamily="18" charset="-127"/>
            </a:endParaRPr>
          </a:p>
        </p:txBody>
      </p:sp>
      <p:sp>
        <p:nvSpPr>
          <p:cNvPr id="16" name="矩形 15"/>
          <p:cNvSpPr/>
          <p:nvPr/>
        </p:nvSpPr>
        <p:spPr>
          <a:xfrm>
            <a:off x="1982094" y="3260104"/>
            <a:ext cx="7810517"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돈을 줄 수 있는 대로 다 줬어요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
        <p:nvSpPr>
          <p:cNvPr id="17" name="矩形 16"/>
          <p:cNvSpPr/>
          <p:nvPr/>
        </p:nvSpPr>
        <p:spPr>
          <a:xfrm>
            <a:off x="1921266" y="3991306"/>
            <a:ext cx="7692957"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일을 할 수 있는 대로 빨리 끝냈어요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grpSp>
        <p:nvGrpSpPr>
          <p:cNvPr id="18" name="组合 17"/>
          <p:cNvGrpSpPr/>
          <p:nvPr/>
        </p:nvGrpSpPr>
        <p:grpSpPr>
          <a:xfrm>
            <a:off x="544914" y="239274"/>
            <a:ext cx="7951710" cy="780321"/>
            <a:chOff x="544914" y="239274"/>
            <a:chExt cx="7951710" cy="780321"/>
          </a:xfrm>
        </p:grpSpPr>
        <p:sp>
          <p:nvSpPr>
            <p:cNvPr id="19" name="矩形 18"/>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연습</a:t>
              </a:r>
              <a:endParaRPr lang="en-US" altLang="ko-KR" sz="3200" b="1" dirty="0" smtClean="0">
                <a:solidFill>
                  <a:schemeClr val="bg1"/>
                </a:solidFill>
                <a:ea typeface="宋体" panose="02010600030101010101" pitchFamily="2" charset="-122"/>
                <a:cs typeface="+mn-ea"/>
                <a:sym typeface="+mn-lt"/>
              </a:endParaRPr>
            </a:p>
          </p:txBody>
        </p:sp>
        <p:cxnSp>
          <p:nvCxnSpPr>
            <p:cNvPr id="20" name="直接连接符 19"/>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1829694" y="5002014"/>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a:sym typeface="Symbol"/>
              </a:rPr>
              <a:t></a:t>
            </a:r>
            <a:endParaRPr lang="zh-CN" altLang="en-US" dirty="0"/>
          </a:p>
        </p:txBody>
      </p:sp>
      <p:sp>
        <p:nvSpPr>
          <p:cNvPr id="12" name="矩形 11"/>
          <p:cNvSpPr/>
          <p:nvPr/>
        </p:nvSpPr>
        <p:spPr>
          <a:xfrm>
            <a:off x="2299157" y="5498905"/>
            <a:ext cx="7819141"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돈을 모을 수 있는 대로 많이 모았어요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b="1" dirty="0"/>
          </a:p>
        </p:txBody>
      </p:sp>
      <p:sp>
        <p:nvSpPr>
          <p:cNvPr id="13" name="矩形 12"/>
          <p:cNvSpPr/>
          <p:nvPr/>
        </p:nvSpPr>
        <p:spPr>
          <a:xfrm>
            <a:off x="1982094" y="4832950"/>
            <a:ext cx="8944877"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버스에 사람들이 탈 수 있는 대로 탔어요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
        <p:nvSpPr>
          <p:cNvPr id="14" name="矩形 13"/>
          <p:cNvSpPr/>
          <p:nvPr/>
        </p:nvSpPr>
        <p:spPr>
          <a:xfrm>
            <a:off x="1829694" y="4222139"/>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a:sym typeface="Symbol"/>
              </a:rPr>
              <a:t></a:t>
            </a:r>
            <a:endParaRPr lang="zh-CN" altLang="en-US" dirty="0"/>
          </a:p>
        </p:txBody>
      </p:sp>
      <p:sp>
        <p:nvSpPr>
          <p:cNvPr id="15" name="矩形 14"/>
          <p:cNvSpPr/>
          <p:nvPr/>
        </p:nvSpPr>
        <p:spPr>
          <a:xfrm>
            <a:off x="2042762" y="6159526"/>
            <a:ext cx="7261503"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옷을 살 수 있는 대로 다 샀어요</a:t>
            </a:r>
            <a:r>
              <a:rPr lang="en-US" altLang="ko-KR" sz="2400" b="1" dirty="0">
                <a:solidFill>
                  <a:srgbClr val="7030A0"/>
                </a:solidFill>
                <a:latin typeface="Batang" panose="02030600000101010101" pitchFamily="18" charset="-127"/>
                <a:ea typeface="Batang" panose="02030600000101010101" pitchFamily="18" charset="-127"/>
              </a:rPr>
              <a:t>.</a:t>
            </a:r>
            <a:endParaRPr lang="zh-CN" altLang="en-US" dirty="0"/>
          </a:p>
        </p:txBody>
      </p:sp>
      <p:sp>
        <p:nvSpPr>
          <p:cNvPr id="22" name="矩形 21"/>
          <p:cNvSpPr/>
          <p:nvPr/>
        </p:nvSpPr>
        <p:spPr>
          <a:xfrm>
            <a:off x="1982094" y="5595536"/>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a:sym typeface="Symbol"/>
              </a:rPr>
              <a:t></a:t>
            </a:r>
            <a:endParaRPr lang="zh-CN" altLang="en-US" dirty="0"/>
          </a:p>
        </p:txBody>
      </p:sp>
      <p:sp>
        <p:nvSpPr>
          <p:cNvPr id="23" name="矩形 22"/>
          <p:cNvSpPr/>
          <p:nvPr/>
        </p:nvSpPr>
        <p:spPr>
          <a:xfrm>
            <a:off x="1823782" y="6363006"/>
            <a:ext cx="7571303" cy="369332"/>
          </a:xfrm>
          <a:prstGeom prst="rect">
            <a:avLst/>
          </a:prstGeom>
        </p:spPr>
        <p:txBody>
          <a:bodyPr wrap="none">
            <a:spAutoFit/>
          </a:bodyPr>
          <a:lstStyle/>
          <a:p>
            <a:r>
              <a:rPr lang="en-US" altLang="ko-KR" dirty="0" smtClean="0">
                <a:sym typeface="Symbol"/>
              </a:rPr>
              <a:t></a:t>
            </a:r>
            <a:r>
              <a:rPr lang="en-US" altLang="ko-KR" dirty="0" smtClean="0">
                <a:latin typeface="Batang" panose="02030600000101010101" pitchFamily="18" charset="-127"/>
                <a:ea typeface="Batang" panose="02030600000101010101" pitchFamily="18" charset="-127"/>
                <a:sym typeface="Symbol"/>
              </a:rPr>
              <a:t></a:t>
            </a:r>
            <a:r>
              <a:rPr lang="en-US" altLang="ko-KR" dirty="0">
                <a:sym typeface="Symbol"/>
              </a:rPr>
              <a:t></a:t>
            </a:r>
            <a:endParaRPr lang="zh-CN" altLang="en-US" dirty="0"/>
          </a:p>
        </p:txBody>
      </p:sp>
    </p:spTree>
    <p:extLst>
      <p:ext uri="{BB962C8B-B14F-4D97-AF65-F5344CB8AC3E}">
        <p14:creationId xmlns:p14="http://schemas.microsoft.com/office/powerpoint/2010/main" val="232009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2" grpId="0"/>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718668035"/>
              </p:ext>
            </p:extLst>
          </p:nvPr>
        </p:nvGraphicFramePr>
        <p:xfrm>
          <a:off x="772270" y="1861546"/>
          <a:ext cx="7611324" cy="3212400"/>
        </p:xfrm>
        <a:graphic>
          <a:graphicData uri="http://schemas.openxmlformats.org/drawingml/2006/table">
            <a:tbl>
              <a:tblPr firstRow="1" bandRow="1">
                <a:tableStyleId>{5C22544A-7EE6-4342-B048-85BDC9FD1C3A}</a:tableStyleId>
              </a:tblPr>
              <a:tblGrid>
                <a:gridCol w="1008112">
                  <a:extLst>
                    <a:ext uri="{9D8B030D-6E8A-4147-A177-3AD203B41FA5}">
                      <a16:colId xmlns="" xmlns:a16="http://schemas.microsoft.com/office/drawing/2014/main" val="20000"/>
                    </a:ext>
                  </a:extLst>
                </a:gridCol>
                <a:gridCol w="2545844">
                  <a:extLst>
                    <a:ext uri="{9D8B030D-6E8A-4147-A177-3AD203B41FA5}">
                      <a16:colId xmlns="" xmlns:a16="http://schemas.microsoft.com/office/drawing/2014/main" val="20001"/>
                    </a:ext>
                  </a:extLst>
                </a:gridCol>
                <a:gridCol w="504056">
                  <a:extLst>
                    <a:ext uri="{9D8B030D-6E8A-4147-A177-3AD203B41FA5}">
                      <a16:colId xmlns="" xmlns:a16="http://schemas.microsoft.com/office/drawing/2014/main" val="20002"/>
                    </a:ext>
                  </a:extLst>
                </a:gridCol>
                <a:gridCol w="1008112">
                  <a:extLst>
                    <a:ext uri="{9D8B030D-6E8A-4147-A177-3AD203B41FA5}">
                      <a16:colId xmlns="" xmlns:a16="http://schemas.microsoft.com/office/drawing/2014/main" val="20003"/>
                    </a:ext>
                  </a:extLst>
                </a:gridCol>
                <a:gridCol w="2545200">
                  <a:extLst>
                    <a:ext uri="{9D8B030D-6E8A-4147-A177-3AD203B41FA5}">
                      <a16:colId xmlns="" xmlns:a16="http://schemas.microsoft.com/office/drawing/2014/main" val="20004"/>
                    </a:ext>
                  </a:extLst>
                </a:gridCol>
              </a:tblGrid>
              <a:tr h="878860">
                <a:tc>
                  <a:txBody>
                    <a:bodyPr/>
                    <a:lstStyle/>
                    <a:p>
                      <a:pPr algn="ctr"/>
                      <a:endParaRPr lang="en-US" altLang="zh-CN" sz="4000"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ap="flat" cmpd="sng" algn="ctr">
                      <a:solidFill>
                        <a:srgbClr val="F66996"/>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endParaRPr lang="en-US" altLang="zh-CN" dirty="0">
                        <a:solidFill>
                          <a:schemeClr val="accent2">
                            <a:lumMod val="75000"/>
                          </a:schemeClr>
                        </a:solidFill>
                        <a:latin typeface="Batang" panose="02030600000101010101" pitchFamily="18" charset="-127"/>
                        <a:ea typeface="Batang" panose="02030600000101010101" pitchFamily="18" charset="-127"/>
                        <a:cs typeface="+mn-ea"/>
                        <a:sym typeface="+mn-lt"/>
                      </a:endParaRPr>
                    </a:p>
                    <a:p>
                      <a:pPr algn="l"/>
                      <a:r>
                        <a:rPr lang="ko-KR" altLang="en-US" sz="2800" kern="1200" dirty="0" smtClean="0">
                          <a:solidFill>
                            <a:srgbClr val="F66996"/>
                          </a:solidFill>
                          <a:latin typeface="Batang" panose="02030600000101010101" pitchFamily="18" charset="-127"/>
                          <a:ea typeface="Batang" panose="02030600000101010101" pitchFamily="18" charset="-127"/>
                          <a:cs typeface="+mn-ea"/>
                          <a:sym typeface="+mn-lt"/>
                        </a:rPr>
                        <a:t>본문</a:t>
                      </a:r>
                      <a:r>
                        <a:rPr lang="en-US" altLang="ko-KR" sz="2800" kern="1200" dirty="0" smtClean="0">
                          <a:solidFill>
                            <a:srgbClr val="F66996"/>
                          </a:solidFill>
                          <a:latin typeface="Batang" panose="02030600000101010101" pitchFamily="18" charset="-127"/>
                          <a:ea typeface="Batang" panose="02030600000101010101" pitchFamily="18" charset="-127"/>
                          <a:cs typeface="+mn-ea"/>
                          <a:sym typeface="+mn-lt"/>
                        </a:rPr>
                        <a:t>1</a:t>
                      </a:r>
                      <a:endParaRPr lang="en-US" altLang="ko-KR" sz="2800" kern="1200" dirty="0">
                        <a:solidFill>
                          <a:srgbClr val="F66996"/>
                        </a:solidFill>
                        <a:latin typeface="Batang" panose="02030600000101010101" pitchFamily="18" charset="-127"/>
                        <a:ea typeface="Batang" panose="02030600000101010101" pitchFamily="18" charset="-127"/>
                        <a:cs typeface="+mn-ea"/>
                        <a:sym typeface="+mn-lt"/>
                      </a:endParaRPr>
                    </a:p>
                    <a:p>
                      <a:pPr algn="l"/>
                      <a:endParaRPr lang="en-US" altLang="zh-CN" dirty="0">
                        <a:solidFill>
                          <a:schemeClr val="accent2">
                            <a:lumMod val="75000"/>
                          </a:schemeClr>
                        </a:solidFill>
                        <a:latin typeface="Batang" panose="02030600000101010101" pitchFamily="18" charset="-127"/>
                        <a:ea typeface="Batang" panose="02030600000101010101" pitchFamily="18" charset="-127"/>
                        <a:cs typeface="+mn-ea"/>
                        <a:sym typeface="+mn-lt"/>
                      </a:endParaRPr>
                    </a:p>
                  </a:txBody>
                  <a:tcPr anchor="ctr">
                    <a:lnL w="12700" cap="flat" cmpd="sng" algn="ctr">
                      <a:solidFill>
                        <a:srgbClr val="F66996"/>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1" i="0" u="none" strike="noStrike" kern="1200" cap="none" spc="0" normalizeH="0" baseline="0" noProof="0" dirty="0">
                        <a:ln>
                          <a:noFill/>
                        </a:ln>
                        <a:solidFill>
                          <a:srgbClr val="0070C0"/>
                        </a:solidFill>
                        <a:effectLst/>
                        <a:uLnTx/>
                        <a:uFillTx/>
                        <a:latin typeface="Batang" panose="02030600000101010101" pitchFamily="18" charset="-127"/>
                        <a:ea typeface="Batang" panose="02030600000101010101" pitchFamily="18" charset="-127"/>
                        <a:cs typeface="+mn-ea"/>
                        <a:sym typeface="+mn-lt"/>
                      </a:endParaRPr>
                    </a:p>
                  </a:txBody>
                  <a:tcPr anchor="ctr">
                    <a:lnL w="12700" cmpd="sng">
                      <a:noFill/>
                    </a:lnL>
                    <a:lnR w="12700" cap="flat" cmpd="sng" algn="ctr">
                      <a:solidFill>
                        <a:srgbClr val="F66996"/>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marL="0" algn="l" defTabSz="914400" rtl="0" eaLnBrk="1" latinLnBrk="0" hangingPunct="1"/>
                      <a:r>
                        <a:rPr lang="ko-KR" altLang="en-US" sz="2800" b="1" kern="1200" dirty="0" smtClean="0">
                          <a:solidFill>
                            <a:srgbClr val="F66996"/>
                          </a:solidFill>
                          <a:latin typeface="Batang" panose="02030600000101010101" pitchFamily="18" charset="-127"/>
                          <a:ea typeface="Batang" panose="02030600000101010101" pitchFamily="18" charset="-127"/>
                          <a:cs typeface="+mn-ea"/>
                          <a:sym typeface="+mn-lt"/>
                        </a:rPr>
                        <a:t>연습</a:t>
                      </a:r>
                      <a:endParaRPr lang="zh-CN" altLang="en-US" sz="2800" b="1" kern="1200" dirty="0">
                        <a:solidFill>
                          <a:srgbClr val="F66996"/>
                        </a:solidFill>
                        <a:latin typeface="Batang" panose="02030600000101010101" pitchFamily="18" charset="-127"/>
                        <a:ea typeface="Batang" panose="02030600000101010101" pitchFamily="18" charset="-127"/>
                        <a:cs typeface="+mn-ea"/>
                        <a:sym typeface="+mn-lt"/>
                      </a:endParaRPr>
                    </a:p>
                  </a:txBody>
                  <a:tcPr anchor="ctr">
                    <a:lnL w="12700" cap="flat" cmpd="sng" algn="ctr">
                      <a:solidFill>
                        <a:srgbClr val="F66996"/>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540000">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endParaRPr lang="zh-CN" altLang="en-US" dirty="0">
                        <a:solidFill>
                          <a:schemeClr val="accent2">
                            <a:lumMod val="75000"/>
                          </a:schemeClr>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2800" b="1" kern="1200" dirty="0">
                        <a:solidFill>
                          <a:schemeClr val="accent2">
                            <a:lumMod val="75000"/>
                          </a:schemeClr>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540000">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2800" b="1" kern="1200" dirty="0">
                        <a:solidFill>
                          <a:schemeClr val="accent2">
                            <a:lumMod val="75000"/>
                          </a:schemeClr>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2800" b="1" kern="1200" dirty="0">
                        <a:solidFill>
                          <a:schemeClr val="accent2">
                            <a:lumMod val="75000"/>
                          </a:schemeClr>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0656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1" i="0" u="none" strike="noStrike" kern="1200" cap="none" spc="0" normalizeH="0" baseline="0" noProof="0" dirty="0">
                        <a:ln>
                          <a:noFill/>
                        </a:ln>
                        <a:solidFill>
                          <a:srgbClr val="0070C0"/>
                        </a:solidFill>
                        <a:effectLst/>
                        <a:uLnTx/>
                        <a:uFillTx/>
                        <a:latin typeface="Batang" panose="02030600000101010101" pitchFamily="18" charset="-127"/>
                        <a:ea typeface="Batang" panose="02030600000101010101" pitchFamily="18" charset="-127"/>
                        <a:cs typeface="+mn-ea"/>
                        <a:sym typeface="+mn-lt"/>
                      </a:endParaRPr>
                    </a:p>
                  </a:txBody>
                  <a:tcPr anchor="ctr">
                    <a:lnL w="12700" cmpd="sng">
                      <a:noFill/>
                    </a:lnL>
                    <a:lnR w="12700" cap="flat" cmpd="sng" algn="ctr">
                      <a:solidFill>
                        <a:srgbClr val="F6699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r>
                        <a:rPr lang="ko-KR" altLang="en-US" sz="2800" b="1" kern="1200" dirty="0" smtClean="0">
                          <a:solidFill>
                            <a:srgbClr val="F66996"/>
                          </a:solidFill>
                          <a:latin typeface="Batang" panose="02030600000101010101" pitchFamily="18" charset="-127"/>
                          <a:ea typeface="Batang" panose="02030600000101010101" pitchFamily="18" charset="-127"/>
                          <a:cs typeface="+mn-ea"/>
                          <a:sym typeface="+mn-lt"/>
                        </a:rPr>
                        <a:t>본문</a:t>
                      </a:r>
                      <a:r>
                        <a:rPr lang="en-US" altLang="ko-KR" sz="2800" b="1" kern="1200" dirty="0" smtClean="0">
                          <a:solidFill>
                            <a:srgbClr val="F66996"/>
                          </a:solidFill>
                          <a:latin typeface="Batang" panose="02030600000101010101" pitchFamily="18" charset="-127"/>
                          <a:ea typeface="Batang" panose="02030600000101010101" pitchFamily="18" charset="-127"/>
                          <a:cs typeface="+mn-ea"/>
                          <a:sym typeface="+mn-lt"/>
                        </a:rPr>
                        <a:t>2</a:t>
                      </a:r>
                      <a:endParaRPr lang="zh-CN" altLang="en-US" sz="2800" b="1" kern="1200" dirty="0">
                        <a:solidFill>
                          <a:srgbClr val="F66996"/>
                        </a:solidFill>
                        <a:latin typeface="Batang" panose="02030600000101010101" pitchFamily="18" charset="-127"/>
                        <a:ea typeface="Batang" panose="02030600000101010101" pitchFamily="18" charset="-127"/>
                        <a:cs typeface="+mn-ea"/>
                        <a:sym typeface="+mn-lt"/>
                      </a:endParaRPr>
                    </a:p>
                  </a:txBody>
                  <a:tcPr anchor="ctr">
                    <a:lnL w="12700" cap="flat" cmpd="sng" algn="ctr">
                      <a:solidFill>
                        <a:srgbClr val="F6699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rgbClr val="0070C0"/>
                        </a:solidFill>
                        <a:latin typeface="Batang" panose="02030600000101010101" pitchFamily="18" charset="-127"/>
                        <a:ea typeface="Batang" panose="02030600000101010101" pitchFamily="18" charset="-127"/>
                        <a:cs typeface="+mn-ea"/>
                        <a:sym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1" i="0" u="none" strike="noStrike" kern="1200" cap="none" spc="0" normalizeH="0" baseline="0" noProof="0" dirty="0">
                        <a:ln>
                          <a:noFill/>
                        </a:ln>
                        <a:solidFill>
                          <a:srgbClr val="0070C0"/>
                        </a:solidFill>
                        <a:effectLst/>
                        <a:uLnTx/>
                        <a:uFillTx/>
                        <a:latin typeface="Batang" panose="02030600000101010101" pitchFamily="18" charset="-127"/>
                        <a:ea typeface="Batang" panose="02030600000101010101" pitchFamily="18" charset="-127"/>
                        <a:cs typeface="+mn-ea"/>
                        <a:sym typeface="+mn-lt"/>
                      </a:endParaRPr>
                    </a:p>
                  </a:txBody>
                  <a:tcPr anchor="ctr">
                    <a:lnL w="12700" cmpd="sng">
                      <a:noFill/>
                    </a:lnL>
                    <a:lnR w="12700" cap="flat" cmpd="sng" algn="ctr">
                      <a:solidFill>
                        <a:srgbClr val="F6699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r>
                        <a:rPr lang="ko-KR" altLang="en-US" sz="2800" b="1" kern="1200" dirty="0">
                          <a:solidFill>
                            <a:srgbClr val="F66996"/>
                          </a:solidFill>
                          <a:latin typeface="Batang" panose="02030600000101010101" pitchFamily="18" charset="-127"/>
                          <a:ea typeface="Batang" panose="02030600000101010101" pitchFamily="18" charset="-127"/>
                          <a:cs typeface="+mn-ea"/>
                          <a:sym typeface="+mn-lt"/>
                        </a:rPr>
                        <a:t>보충 내용</a:t>
                      </a:r>
                      <a:endParaRPr lang="zh-CN" altLang="en-US" sz="2800" b="1" kern="1200" dirty="0">
                        <a:solidFill>
                          <a:srgbClr val="F66996"/>
                        </a:solidFill>
                        <a:latin typeface="Batang" panose="02030600000101010101" pitchFamily="18" charset="-127"/>
                        <a:ea typeface="Batang" panose="02030600000101010101" pitchFamily="18" charset="-127"/>
                        <a:cs typeface="+mn-ea"/>
                        <a:sym typeface="+mn-lt"/>
                      </a:endParaRPr>
                    </a:p>
                  </a:txBody>
                  <a:tcPr anchor="ctr">
                    <a:lnL w="12700" cap="flat" cmpd="sng" algn="ctr">
                      <a:solidFill>
                        <a:srgbClr val="F6699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4" name="矩形 3">
            <a:hlinkClick r:id="rId3" action="ppaction://hlinksldjump"/>
          </p:cNvPr>
          <p:cNvSpPr/>
          <p:nvPr/>
        </p:nvSpPr>
        <p:spPr>
          <a:xfrm>
            <a:off x="1167101" y="2164449"/>
            <a:ext cx="457200" cy="457200"/>
          </a:xfrm>
          <a:prstGeom prst="rect">
            <a:avLst/>
          </a:prstGeom>
          <a:solidFill>
            <a:srgbClr val="F66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ea typeface="宋体" panose="02010600030101010101" pitchFamily="2" charset="-122"/>
                <a:cs typeface="+mn-ea"/>
                <a:sym typeface="+mn-lt"/>
                <a:hlinkClick r:id="rId3" action="ppaction://hlinksldjump"/>
              </a:rPr>
              <a:t>1</a:t>
            </a:r>
            <a:endParaRPr lang="zh-CN" altLang="en-US" sz="2800" dirty="0">
              <a:solidFill>
                <a:prstClr val="white"/>
              </a:solidFill>
              <a:ea typeface="宋体" panose="02010600030101010101" pitchFamily="2" charset="-122"/>
              <a:cs typeface="+mn-ea"/>
              <a:sym typeface="+mn-lt"/>
            </a:endParaRPr>
          </a:p>
        </p:txBody>
      </p:sp>
      <p:sp>
        <p:nvSpPr>
          <p:cNvPr id="6" name="矩形 5">
            <a:hlinkClick r:id="rId4" action="ppaction://hlinksldjump"/>
          </p:cNvPr>
          <p:cNvSpPr/>
          <p:nvPr/>
        </p:nvSpPr>
        <p:spPr>
          <a:xfrm>
            <a:off x="1167101" y="4319570"/>
            <a:ext cx="457200" cy="457200"/>
          </a:xfrm>
          <a:prstGeom prst="rect">
            <a:avLst/>
          </a:prstGeom>
          <a:solidFill>
            <a:srgbClr val="F66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800" b="1" dirty="0">
                <a:solidFill>
                  <a:prstClr val="white"/>
                </a:solidFill>
                <a:ea typeface="宋体" panose="02010600030101010101" pitchFamily="2" charset="-122"/>
                <a:cs typeface="+mn-ea"/>
                <a:sym typeface="+mn-lt"/>
                <a:hlinkClick r:id="rId4" action="ppaction://hlinksldjump"/>
              </a:rPr>
              <a:t>2</a:t>
            </a:r>
            <a:endParaRPr lang="en-US" altLang="zh-CN" sz="2800" b="1" dirty="0">
              <a:solidFill>
                <a:prstClr val="white"/>
              </a:solidFill>
              <a:ea typeface="宋体" panose="02010600030101010101" pitchFamily="2" charset="-122"/>
              <a:cs typeface="+mn-ea"/>
              <a:sym typeface="+mn-lt"/>
            </a:endParaRPr>
          </a:p>
        </p:txBody>
      </p:sp>
      <p:sp>
        <p:nvSpPr>
          <p:cNvPr id="7" name="矩形 6">
            <a:hlinkClick r:id="rId5" action="ppaction://hlinksldjump"/>
          </p:cNvPr>
          <p:cNvSpPr/>
          <p:nvPr/>
        </p:nvSpPr>
        <p:spPr>
          <a:xfrm>
            <a:off x="5193998" y="2164449"/>
            <a:ext cx="457200" cy="457200"/>
          </a:xfrm>
          <a:prstGeom prst="rect">
            <a:avLst/>
          </a:prstGeom>
          <a:solidFill>
            <a:srgbClr val="F66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800" b="1" dirty="0">
                <a:solidFill>
                  <a:prstClr val="white"/>
                </a:solidFill>
                <a:ea typeface="宋体" panose="02010600030101010101" pitchFamily="2" charset="-122"/>
                <a:cs typeface="+mn-ea"/>
                <a:sym typeface="+mn-lt"/>
                <a:hlinkClick r:id="rId6" action="ppaction://hlinksldjump"/>
              </a:rPr>
              <a:t>3</a:t>
            </a:r>
            <a:endParaRPr lang="en-US" altLang="zh-CN" sz="2800" b="1" dirty="0">
              <a:solidFill>
                <a:prstClr val="white"/>
              </a:solidFill>
              <a:ea typeface="宋体" panose="02010600030101010101" pitchFamily="2" charset="-122"/>
              <a:cs typeface="+mn-ea"/>
              <a:sym typeface="+mn-lt"/>
            </a:endParaRPr>
          </a:p>
        </p:txBody>
      </p:sp>
      <p:sp>
        <p:nvSpPr>
          <p:cNvPr id="9" name="矩形 8">
            <a:hlinkClick r:id="rId7" action="ppaction://hlinksldjump"/>
          </p:cNvPr>
          <p:cNvSpPr/>
          <p:nvPr/>
        </p:nvSpPr>
        <p:spPr>
          <a:xfrm>
            <a:off x="5235966" y="4319570"/>
            <a:ext cx="457200" cy="457200"/>
          </a:xfrm>
          <a:prstGeom prst="rect">
            <a:avLst/>
          </a:prstGeom>
          <a:solidFill>
            <a:srgbClr val="F66996"/>
          </a:solidFill>
          <a:ln>
            <a:solidFill>
              <a:srgbClr val="F669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800" b="1" dirty="0">
                <a:solidFill>
                  <a:prstClr val="white"/>
                </a:solidFill>
                <a:ea typeface="宋体" panose="02010600030101010101" pitchFamily="2" charset="-122"/>
                <a:cs typeface="+mn-ea"/>
                <a:sym typeface="+mn-lt"/>
                <a:hlinkClick r:id="rId8" action="ppaction://hlinksldjump"/>
              </a:rPr>
              <a:t>4</a:t>
            </a:r>
            <a:endParaRPr lang="en-US" altLang="zh-CN" sz="2800" b="1" dirty="0">
              <a:solidFill>
                <a:prstClr val="white"/>
              </a:solidFill>
              <a:ea typeface="宋体" panose="02010600030101010101" pitchFamily="2" charset="-122"/>
              <a:cs typeface="+mn-ea"/>
              <a:sym typeface="+mn-lt"/>
            </a:endParaRPr>
          </a:p>
        </p:txBody>
      </p:sp>
      <p:sp>
        <p:nvSpPr>
          <p:cNvPr id="10" name="矩形 9"/>
          <p:cNvSpPr/>
          <p:nvPr/>
        </p:nvSpPr>
        <p:spPr>
          <a:xfrm rot="21075228">
            <a:off x="7157315" y="232528"/>
            <a:ext cx="1521022" cy="774306"/>
          </a:xfrm>
          <a:prstGeom prst="rect">
            <a:avLst/>
          </a:prstGeom>
          <a:solidFill>
            <a:srgbClr val="F6699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600" b="1" dirty="0">
                <a:solidFill>
                  <a:schemeClr val="tx1"/>
                </a:solidFill>
                <a:cs typeface="+mn-ea"/>
                <a:sym typeface="+mn-lt"/>
              </a:rPr>
              <a:t>목차</a:t>
            </a:r>
            <a:endParaRPr lang="zh-CN" altLang="en-US" sz="3600" b="1" dirty="0">
              <a:solidFill>
                <a:schemeClr val="tx1"/>
              </a:solidFill>
              <a:ea typeface="宋体" panose="02010600030101010101" pitchFamily="2" charset="-122"/>
              <a:cs typeface="+mn-ea"/>
              <a:sym typeface="+mn-lt"/>
            </a:endParaRPr>
          </a:p>
        </p:txBody>
      </p:sp>
      <p:cxnSp>
        <p:nvCxnSpPr>
          <p:cNvPr id="8" name="直接连接符 7"/>
          <p:cNvCxnSpPr/>
          <p:nvPr/>
        </p:nvCxnSpPr>
        <p:spPr>
          <a:xfrm>
            <a:off x="401782" y="969818"/>
            <a:ext cx="7022600" cy="22058"/>
          </a:xfrm>
          <a:prstGeom prst="line">
            <a:avLst/>
          </a:prstGeom>
          <a:ln w="44450">
            <a:solidFill>
              <a:srgbClr val="F6699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97496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9110" y="3623815"/>
            <a:ext cx="8243664" cy="2862322"/>
          </a:xfrm>
          <a:prstGeom prst="rect">
            <a:avLst/>
          </a:prstGeom>
        </p:spPr>
        <p:txBody>
          <a:bodyPr wrap="square">
            <a:spAutoFit/>
          </a:bodyPr>
          <a:lstStyle/>
          <a:p>
            <a:pPr>
              <a:lnSpc>
                <a:spcPct val="150000"/>
              </a:lnSpc>
            </a:pPr>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카오리</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어제는 날씨가 </a:t>
            </a:r>
            <a:r>
              <a:rPr lang="ko-KR" altLang="en-US" sz="2400" dirty="0" smtClean="0">
                <a:latin typeface="Batang" panose="02030600000101010101" pitchFamily="18" charset="-127"/>
                <a:ea typeface="Batang" panose="02030600000101010101" pitchFamily="18" charset="-127"/>
              </a:rPr>
              <a:t>꽤</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오늘은 </a:t>
            </a:r>
            <a:r>
              <a:rPr lang="ko-KR" altLang="en-US" sz="2400" dirty="0">
                <a:latin typeface="Batang" panose="02030600000101010101" pitchFamily="18" charset="-127"/>
                <a:ea typeface="Batang" panose="02030600000101010101" pitchFamily="18" charset="-127"/>
              </a:rPr>
              <a:t>쌀쌀하네요</a:t>
            </a:r>
            <a:r>
              <a:rPr lang="en-US" altLang="ko-KR" sz="2400" dirty="0">
                <a:latin typeface="Batang" panose="02030600000101010101" pitchFamily="18" charset="-127"/>
                <a:ea typeface="Batang" panose="02030600000101010101" pitchFamily="18" charset="-127"/>
              </a:rPr>
              <a:t>.</a:t>
            </a:r>
          </a:p>
          <a:p>
            <a:pPr>
              <a:lnSpc>
                <a:spcPct val="150000"/>
              </a:lnSpc>
            </a:pPr>
            <a:r>
              <a:rPr lang="ko-KR" altLang="en-US" sz="2400" dirty="0">
                <a:latin typeface="Batang" panose="02030600000101010101" pitchFamily="18" charset="-127"/>
                <a:ea typeface="Batang" panose="02030600000101010101" pitchFamily="18" charset="-127"/>
              </a:rPr>
              <a:t>웨이빈</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요즘 날씨 변화가 심해요</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기온도 불안정하구요</a:t>
            </a:r>
            <a:r>
              <a:rPr lang="en-US" altLang="ko-KR" sz="2400" dirty="0">
                <a:latin typeface="Batang" panose="02030600000101010101" pitchFamily="18" charset="-127"/>
                <a:ea typeface="Batang" panose="02030600000101010101" pitchFamily="18" charset="-127"/>
              </a:rPr>
              <a:t>.</a:t>
            </a:r>
          </a:p>
          <a:p>
            <a:pPr>
              <a:lnSpc>
                <a:spcPct val="150000"/>
              </a:lnSpc>
            </a:pPr>
            <a:r>
              <a:rPr lang="en-US" altLang="ko-KR" sz="2400" dirty="0" smtClean="0">
                <a:latin typeface="Batang" panose="02030600000101010101" pitchFamily="18" charset="-127"/>
                <a:ea typeface="Batang" panose="02030600000101010101" pitchFamily="18" charset="-127"/>
              </a:rPr>
              <a:t>2.</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양메이</a:t>
            </a:r>
            <a:r>
              <a:rPr lang="en-US" altLang="ko-KR" sz="2400" dirty="0">
                <a:latin typeface="Batang" panose="02030600000101010101" pitchFamily="18" charset="-127"/>
                <a:ea typeface="Batang" panose="02030600000101010101" pitchFamily="18" charset="-127"/>
              </a:rPr>
              <a:t>: </a:t>
            </a:r>
            <a:r>
              <a:rPr lang="ko-KR" altLang="en-US" sz="2400" dirty="0" smtClean="0">
                <a:latin typeface="Batang" panose="02030600000101010101" pitchFamily="18" charset="-127"/>
                <a:ea typeface="Batang" panose="02030600000101010101" pitchFamily="18" charset="-127"/>
              </a:rPr>
              <a:t>감기가</a:t>
            </a:r>
            <a:r>
              <a:rPr lang="en-US" altLang="ko-KR" sz="2400" dirty="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결국 입원까지 했군요</a:t>
            </a:r>
            <a:r>
              <a:rPr lang="en-US" altLang="ko-KR" sz="2400" dirty="0">
                <a:latin typeface="Batang" panose="02030600000101010101" pitchFamily="18" charset="-127"/>
                <a:ea typeface="Batang" panose="02030600000101010101" pitchFamily="18" charset="-127"/>
              </a:rPr>
              <a:t>.</a:t>
            </a:r>
          </a:p>
          <a:p>
            <a:pPr>
              <a:lnSpc>
                <a:spcPct val="150000"/>
              </a:lnSpc>
            </a:pPr>
            <a:r>
              <a:rPr lang="ko-KR" altLang="en-US" sz="2400" dirty="0">
                <a:latin typeface="Batang" panose="02030600000101010101" pitchFamily="18" charset="-127"/>
                <a:ea typeface="Batang" panose="02030600000101010101" pitchFamily="18" charset="-127"/>
              </a:rPr>
              <a:t>헤럴드</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괜찮아요</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이틀쯤 쉬면 괜찮을 거예요</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걱정 마세요</a:t>
            </a:r>
            <a:r>
              <a:rPr lang="en-US" altLang="ko-KR" sz="2400" dirty="0" smtClean="0">
                <a:latin typeface="Batang" panose="02030600000101010101" pitchFamily="18" charset="-127"/>
                <a:ea typeface="Batang" panose="02030600000101010101" pitchFamily="18" charset="-127"/>
              </a:rPr>
              <a:t>.</a:t>
            </a:r>
          </a:p>
        </p:txBody>
      </p:sp>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연습</a:t>
              </a:r>
              <a:endParaRPr lang="en-US" altLang="ko-KR" sz="32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92704"/>
            <a:ext cx="8000728" cy="954107"/>
          </a:xfrm>
          <a:prstGeom prst="rect">
            <a:avLst/>
          </a:prstGeom>
        </p:spPr>
        <p:txBody>
          <a:bodyPr wrap="square">
            <a:spAutoFit/>
          </a:bodyPr>
          <a:lstStyle/>
          <a:p>
            <a:r>
              <a:rPr lang="en-US" altLang="zh-CN" sz="2800" dirty="0" smtClean="0">
                <a:latin typeface="宋体" panose="02010600030101010101" pitchFamily="2" charset="-122"/>
                <a:ea typeface="宋体" panose="02010600030101010101" pitchFamily="2" charset="-122"/>
              </a:rPr>
              <a:t>5.</a:t>
            </a:r>
            <a:r>
              <a:rPr lang="ko-KR" altLang="en-US" sz="2800" dirty="0"/>
              <a:t> </a:t>
            </a:r>
            <a:r>
              <a:rPr lang="ko-KR" altLang="en-US" sz="2800" dirty="0" smtClean="0"/>
              <a:t>‘</a:t>
            </a:r>
            <a:r>
              <a:rPr lang="ko-KR" altLang="en-US" sz="2800" b="1" dirty="0"/>
              <a:t>～더니만’ 을 이용하여 보기와 같이 </a:t>
            </a:r>
            <a:r>
              <a:rPr lang="ko-KR" altLang="en-US" sz="2800" b="1" dirty="0" smtClean="0"/>
              <a:t>다음 </a:t>
            </a:r>
            <a:r>
              <a:rPr lang="ko-KR" altLang="en-US" sz="2800" b="1" dirty="0"/>
              <a:t>대화를 완성해 보세요</a:t>
            </a:r>
            <a:r>
              <a:rPr lang="en-US" altLang="ko-KR" sz="2800" b="1" dirty="0"/>
              <a:t>.</a:t>
            </a:r>
            <a:endParaRPr lang="zh-CN" altLang="en-US" sz="2800" b="1" dirty="0">
              <a:latin typeface="宋体" panose="02010600030101010101" pitchFamily="2" charset="-122"/>
              <a:ea typeface="宋体" panose="02010600030101010101" pitchFamily="2" charset="-122"/>
            </a:endParaRPr>
          </a:p>
        </p:txBody>
      </p:sp>
      <p:sp>
        <p:nvSpPr>
          <p:cNvPr id="6" name="矩形 5"/>
          <p:cNvSpPr/>
          <p:nvPr/>
        </p:nvSpPr>
        <p:spPr>
          <a:xfrm>
            <a:off x="730153" y="2292795"/>
            <a:ext cx="8192621"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ko-KR" altLang="en-US" sz="2400" dirty="0">
                <a:solidFill>
                  <a:srgbClr val="0070C0"/>
                </a:solidFill>
                <a:latin typeface="Batang" panose="02030600000101010101" pitchFamily="18" charset="-127"/>
                <a:ea typeface="Batang" panose="02030600000101010101" pitchFamily="18" charset="-127"/>
              </a:rPr>
              <a:t>보기</a:t>
            </a:r>
            <a:r>
              <a:rPr lang="ko-KR" altLang="en-US" sz="2400" dirty="0">
                <a:latin typeface="Batang" panose="02030600000101010101" pitchFamily="18" charset="-127"/>
                <a:ea typeface="Batang" panose="02030600000101010101" pitchFamily="18" charset="-127"/>
              </a:rPr>
              <a:t> </a:t>
            </a:r>
            <a:endParaRPr lang="en-US" altLang="ko-KR" sz="2400" dirty="0" smtClean="0">
              <a:latin typeface="Batang" panose="02030600000101010101" pitchFamily="18" charset="-127"/>
              <a:ea typeface="Batang" panose="02030600000101010101" pitchFamily="18" charset="-127"/>
            </a:endParaRPr>
          </a:p>
          <a:p>
            <a:r>
              <a:rPr lang="ko-KR" altLang="en-US" sz="2400" dirty="0"/>
              <a:t>카오리</a:t>
            </a:r>
            <a:r>
              <a:rPr lang="en-US" altLang="ko-KR" sz="2400" dirty="0"/>
              <a:t>: </a:t>
            </a:r>
            <a:r>
              <a:rPr lang="ko-KR" altLang="en-US" sz="2400" dirty="0"/>
              <a:t>며칠 지속적으로 </a:t>
            </a:r>
            <a:r>
              <a:rPr lang="ko-KR" altLang="en-US" sz="2400" u="sng" dirty="0"/>
              <a:t>무덥더니만 소나기가 내리네요</a:t>
            </a:r>
            <a:r>
              <a:rPr lang="en-US" altLang="ko-KR" sz="2400" u="sng" dirty="0"/>
              <a:t>.</a:t>
            </a:r>
          </a:p>
          <a:p>
            <a:r>
              <a:rPr lang="ko-KR" altLang="en-US" sz="2400" dirty="0"/>
              <a:t>양메이</a:t>
            </a:r>
            <a:r>
              <a:rPr lang="en-US" altLang="ko-KR" sz="2400" dirty="0"/>
              <a:t>: </a:t>
            </a:r>
            <a:r>
              <a:rPr lang="ko-KR" altLang="en-US" sz="2400" dirty="0"/>
              <a:t>소나기가 내리려고 날씨가 그렇게 무더웠던가 봐요</a:t>
            </a:r>
            <a:r>
              <a:rPr lang="en-US" altLang="ko-KR" sz="2400" dirty="0"/>
              <a:t>.</a:t>
            </a:r>
            <a:endParaRPr lang="zh-CN" altLang="en-US" sz="2400" u="sng" dirty="0">
              <a:latin typeface="Batang" panose="02030600000101010101" pitchFamily="18" charset="-127"/>
              <a:ea typeface="Batang" panose="02030600000101010101" pitchFamily="18" charset="-127"/>
            </a:endParaRPr>
          </a:p>
        </p:txBody>
      </p:sp>
      <p:sp>
        <p:nvSpPr>
          <p:cNvPr id="16" name="矩形 15"/>
          <p:cNvSpPr/>
          <p:nvPr/>
        </p:nvSpPr>
        <p:spPr>
          <a:xfrm>
            <a:off x="4826463" y="3623815"/>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따뜻하더니만</a:t>
            </a:r>
            <a:endParaRPr lang="zh-CN" altLang="en-US" dirty="0"/>
          </a:p>
        </p:txBody>
      </p:sp>
      <p:sp>
        <p:nvSpPr>
          <p:cNvPr id="17" name="矩形 16"/>
          <p:cNvSpPr/>
          <p:nvPr/>
        </p:nvSpPr>
        <p:spPr>
          <a:xfrm>
            <a:off x="3256709" y="5341569"/>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심하더니만</a:t>
            </a:r>
            <a:endParaRPr lang="zh-CN" altLang="en-US" dirty="0"/>
          </a:p>
        </p:txBody>
      </p:sp>
    </p:spTree>
    <p:extLst>
      <p:ext uri="{BB962C8B-B14F-4D97-AF65-F5344CB8AC3E}">
        <p14:creationId xmlns:p14="http://schemas.microsoft.com/office/powerpoint/2010/main" val="147482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7445" y="1157437"/>
            <a:ext cx="8225361" cy="4524315"/>
          </a:xfrm>
          <a:prstGeom prst="rect">
            <a:avLst/>
          </a:prstGeom>
        </p:spPr>
        <p:txBody>
          <a:bodyPr wrap="square">
            <a:spAutoFit/>
          </a:bodyPr>
          <a:lstStyle/>
          <a:p>
            <a:pPr>
              <a:lnSpc>
                <a:spcPct val="150000"/>
              </a:lnSpc>
            </a:pPr>
            <a:r>
              <a:rPr lang="en-US" altLang="ko-KR" sz="2400" dirty="0" smtClean="0"/>
              <a:t>3.</a:t>
            </a:r>
            <a:r>
              <a:rPr lang="ko-KR" altLang="en-US" sz="2400" dirty="0" smtClean="0"/>
              <a:t> </a:t>
            </a:r>
            <a:r>
              <a:rPr lang="ko-KR" altLang="en-US" sz="2400" dirty="0"/>
              <a:t>김지은</a:t>
            </a:r>
            <a:r>
              <a:rPr lang="en-US" altLang="ko-KR" sz="2400" dirty="0"/>
              <a:t>: </a:t>
            </a:r>
            <a:r>
              <a:rPr lang="ko-KR" altLang="en-US" sz="2400" dirty="0" smtClean="0"/>
              <a:t>어제는</a:t>
            </a:r>
            <a:r>
              <a:rPr lang="en-US" altLang="ko-KR" sz="2400" dirty="0">
                <a:sym typeface="Symbol"/>
              </a:rPr>
              <a:t></a:t>
            </a:r>
            <a:r>
              <a:rPr lang="ko-KR" altLang="en-US" sz="2400" dirty="0" smtClean="0"/>
              <a:t>오늘은 </a:t>
            </a:r>
            <a:r>
              <a:rPr lang="ko-KR" altLang="en-US" sz="2400" dirty="0"/>
              <a:t>살 것 같아요</a:t>
            </a:r>
            <a:r>
              <a:rPr lang="en-US" altLang="ko-KR" sz="2400" dirty="0"/>
              <a:t>?</a:t>
            </a:r>
          </a:p>
          <a:p>
            <a:pPr>
              <a:lnSpc>
                <a:spcPct val="150000"/>
              </a:lnSpc>
            </a:pPr>
            <a:r>
              <a:rPr lang="ko-KR" altLang="en-US" sz="2400" dirty="0"/>
              <a:t>웨이빈</a:t>
            </a:r>
            <a:r>
              <a:rPr lang="en-US" altLang="ko-KR" sz="2400" dirty="0"/>
              <a:t>: </a:t>
            </a:r>
            <a:r>
              <a:rPr lang="ko-KR" altLang="en-US" sz="2400" dirty="0"/>
              <a:t>네</a:t>
            </a:r>
            <a:r>
              <a:rPr lang="en-US" altLang="ko-KR" sz="2400" dirty="0"/>
              <a:t>. </a:t>
            </a:r>
            <a:r>
              <a:rPr lang="ko-KR" altLang="en-US" sz="2400" dirty="0"/>
              <a:t>하루 밤 푹 자고 나니 기운이 나네요</a:t>
            </a:r>
            <a:r>
              <a:rPr lang="en-US" altLang="ko-KR" sz="2400" dirty="0"/>
              <a:t>.</a:t>
            </a:r>
          </a:p>
          <a:p>
            <a:pPr>
              <a:lnSpc>
                <a:spcPct val="150000"/>
              </a:lnSpc>
            </a:pPr>
            <a:r>
              <a:rPr lang="en-US" altLang="ko-KR" sz="2400" dirty="0" smtClean="0"/>
              <a:t>4. </a:t>
            </a:r>
            <a:r>
              <a:rPr lang="ko-KR" altLang="en-US" sz="2400" dirty="0"/>
              <a:t>정성민</a:t>
            </a:r>
            <a:r>
              <a:rPr lang="en-US" altLang="ko-KR" sz="2400" dirty="0"/>
              <a:t>: </a:t>
            </a:r>
            <a:r>
              <a:rPr lang="ko-KR" altLang="en-US" sz="2400" dirty="0"/>
              <a:t>몇 </a:t>
            </a:r>
            <a:r>
              <a:rPr lang="ko-KR" altLang="en-US" sz="2400" dirty="0" smtClean="0"/>
              <a:t>끼를</a:t>
            </a:r>
            <a:r>
              <a:rPr lang="en-US" altLang="ko-KR" sz="2400" dirty="0">
                <a:sym typeface="Symbol"/>
              </a:rPr>
              <a:t></a:t>
            </a:r>
            <a:r>
              <a:rPr lang="ko-KR" altLang="en-US" sz="2400" dirty="0" smtClean="0"/>
              <a:t> 오늘은 </a:t>
            </a:r>
            <a:r>
              <a:rPr lang="ko-KR" altLang="en-US" sz="2400" dirty="0"/>
              <a:t>입맛이 있나 봐요</a:t>
            </a:r>
            <a:r>
              <a:rPr lang="en-US" altLang="ko-KR" sz="2400" dirty="0"/>
              <a:t>?</a:t>
            </a:r>
          </a:p>
          <a:p>
            <a:pPr>
              <a:lnSpc>
                <a:spcPct val="150000"/>
              </a:lnSpc>
            </a:pPr>
            <a:r>
              <a:rPr lang="ko-KR" altLang="en-US" sz="2400" dirty="0"/>
              <a:t>김지은</a:t>
            </a:r>
            <a:r>
              <a:rPr lang="en-US" altLang="ko-KR" sz="2400" dirty="0"/>
              <a:t>: </a:t>
            </a:r>
            <a:r>
              <a:rPr lang="ko-KR" altLang="en-US" sz="2400" dirty="0"/>
              <a:t>요즘 이상하게 입맛이 전혀 없더니 오늘은 괜찮네요</a:t>
            </a:r>
            <a:r>
              <a:rPr lang="en-US" altLang="ko-KR" sz="2400" dirty="0"/>
              <a:t>.</a:t>
            </a:r>
          </a:p>
          <a:p>
            <a:pPr>
              <a:lnSpc>
                <a:spcPct val="150000"/>
              </a:lnSpc>
            </a:pPr>
            <a:r>
              <a:rPr lang="en-US" altLang="ko-KR" sz="2400" dirty="0" smtClean="0"/>
              <a:t>5. </a:t>
            </a:r>
            <a:r>
              <a:rPr lang="ko-KR" altLang="en-US" sz="2400" dirty="0"/>
              <a:t>헤럴드</a:t>
            </a:r>
            <a:r>
              <a:rPr lang="en-US" altLang="ko-KR" sz="2400" dirty="0"/>
              <a:t>: </a:t>
            </a:r>
            <a:r>
              <a:rPr lang="ko-KR" altLang="en-US" sz="2400" dirty="0" smtClean="0"/>
              <a:t>그렇게</a:t>
            </a:r>
            <a:r>
              <a:rPr lang="en-US" altLang="ko-KR" sz="2400" dirty="0" smtClean="0">
                <a:sym typeface="Symbol"/>
              </a:rPr>
              <a:t></a:t>
            </a:r>
            <a:r>
              <a:rPr lang="ko-KR" altLang="en-US" sz="2400" dirty="0" smtClean="0"/>
              <a:t> 드디어 </a:t>
            </a:r>
            <a:r>
              <a:rPr lang="ko-KR" altLang="en-US" sz="2400" dirty="0"/>
              <a:t>꿈을 </a:t>
            </a:r>
            <a:r>
              <a:rPr lang="ko-KR" altLang="en-US" sz="2400" dirty="0" smtClean="0"/>
              <a:t>이루었</a:t>
            </a:r>
            <a:endParaRPr lang="en-US" altLang="ko-KR" sz="2400" dirty="0" smtClean="0"/>
          </a:p>
          <a:p>
            <a:pPr>
              <a:lnSpc>
                <a:spcPct val="150000"/>
              </a:lnSpc>
            </a:pPr>
            <a:r>
              <a:rPr lang="ko-KR" altLang="en-US" sz="2400" dirty="0" smtClean="0"/>
              <a:t>네요</a:t>
            </a:r>
            <a:r>
              <a:rPr lang="en-US" altLang="ko-KR" sz="2400" dirty="0"/>
              <a:t>.</a:t>
            </a:r>
          </a:p>
          <a:p>
            <a:pPr>
              <a:lnSpc>
                <a:spcPct val="150000"/>
              </a:lnSpc>
            </a:pPr>
            <a:r>
              <a:rPr lang="ko-KR" altLang="en-US" sz="2400" dirty="0"/>
              <a:t>정성민</a:t>
            </a:r>
            <a:r>
              <a:rPr lang="en-US" altLang="ko-KR" sz="2400" dirty="0"/>
              <a:t>: </a:t>
            </a:r>
            <a:r>
              <a:rPr lang="ko-KR" altLang="en-US" sz="2400" dirty="0"/>
              <a:t>그래서 지금 너무 행복해요</a:t>
            </a:r>
            <a:r>
              <a:rPr lang="en-US" altLang="ko-KR" sz="2400" dirty="0" smtClean="0"/>
              <a:t>.</a:t>
            </a:r>
            <a:r>
              <a:rPr lang="en-US" altLang="ko-KR" sz="2400" dirty="0" smtClean="0">
                <a:sym typeface="Symbol"/>
              </a:rPr>
              <a:t> </a:t>
            </a:r>
            <a:r>
              <a:rPr lang="ko-KR" altLang="en-US" sz="2400" dirty="0" smtClean="0">
                <a:latin typeface="Batang" panose="02030600000101010101" pitchFamily="18" charset="-127"/>
                <a:ea typeface="Batang" panose="02030600000101010101" pitchFamily="18" charset="-127"/>
              </a:rPr>
              <a:t>　　</a:t>
            </a:r>
            <a:r>
              <a:rPr lang="ko-KR" altLang="en-US" dirty="0" smtClean="0"/>
              <a:t>　　　　　　　　</a:t>
            </a:r>
            <a:endParaRPr lang="zh-CN" altLang="en-US" dirty="0"/>
          </a:p>
        </p:txBody>
      </p:sp>
      <p:sp>
        <p:nvSpPr>
          <p:cNvPr id="8" name="矩形 7"/>
          <p:cNvSpPr/>
          <p:nvPr/>
        </p:nvSpPr>
        <p:spPr>
          <a:xfrm>
            <a:off x="3049223" y="1203875"/>
            <a:ext cx="5905983"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죽을 것 같더니만</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3270275" y="2280763"/>
            <a:ext cx="6879181"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굶더니만</a:t>
            </a:r>
            <a:endParaRPr lang="zh-CN" altLang="en-US" sz="2000" dirty="0"/>
          </a:p>
        </p:txBody>
      </p:sp>
      <p:sp>
        <p:nvSpPr>
          <p:cNvPr id="10" name="矩形 9"/>
          <p:cNvSpPr/>
          <p:nvPr/>
        </p:nvSpPr>
        <p:spPr>
          <a:xfrm>
            <a:off x="3049222" y="3987522"/>
            <a:ext cx="632680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하고 싶어하더니만</a:t>
            </a:r>
            <a:endParaRPr lang="zh-CN" altLang="en-US" dirty="0"/>
          </a:p>
        </p:txBody>
      </p:sp>
    </p:spTree>
    <p:extLst>
      <p:ext uri="{BB962C8B-B14F-4D97-AF65-F5344CB8AC3E}">
        <p14:creationId xmlns:p14="http://schemas.microsoft.com/office/powerpoint/2010/main" val="176876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4631" y="3887664"/>
            <a:ext cx="8243664" cy="2862322"/>
          </a:xfrm>
          <a:prstGeom prst="rect">
            <a:avLst/>
          </a:prstGeom>
        </p:spPr>
        <p:txBody>
          <a:bodyPr wrap="square">
            <a:spAutoFit/>
          </a:bodyPr>
          <a:lstStyle/>
          <a:p>
            <a:pPr>
              <a:lnSpc>
                <a:spcPct val="150000"/>
              </a:lnSpc>
            </a:pPr>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카오리</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양메이 씨는 김치를 정말 잘 먹는 것 같아요</a:t>
            </a:r>
            <a:r>
              <a:rPr lang="en-US" altLang="ko-KR" sz="2400" dirty="0">
                <a:latin typeface="Batang" panose="02030600000101010101" pitchFamily="18" charset="-127"/>
                <a:ea typeface="Batang" panose="02030600000101010101" pitchFamily="18" charset="-127"/>
              </a:rPr>
              <a:t>.</a:t>
            </a:r>
          </a:p>
          <a:p>
            <a:pPr>
              <a:lnSpc>
                <a:spcPct val="150000"/>
              </a:lnSpc>
            </a:pPr>
            <a:r>
              <a:rPr lang="ko-KR" altLang="en-US" sz="2400" dirty="0">
                <a:latin typeface="Batang" panose="02030600000101010101" pitchFamily="18" charset="-127"/>
                <a:ea typeface="Batang" panose="02030600000101010101" pitchFamily="18" charset="-127"/>
              </a:rPr>
              <a:t>양메이</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한국에 </a:t>
            </a:r>
            <a:r>
              <a:rPr lang="ko-KR" altLang="en-US" sz="2400" dirty="0" smtClean="0">
                <a:latin typeface="Batang" panose="02030600000101010101" pitchFamily="18" charset="-127"/>
                <a:ea typeface="Batang" panose="02030600000101010101" pitchFamily="18" charset="-127"/>
              </a:rPr>
              <a:t>오래</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김치 </a:t>
            </a:r>
            <a:r>
              <a:rPr lang="ko-KR" altLang="en-US" sz="2400" dirty="0">
                <a:latin typeface="Batang" panose="02030600000101010101" pitchFamily="18" charset="-127"/>
                <a:ea typeface="Batang" panose="02030600000101010101" pitchFamily="18" charset="-127"/>
              </a:rPr>
              <a:t>없으면 밥을 못 먹겠어요</a:t>
            </a:r>
            <a:r>
              <a:rPr lang="en-US" altLang="ko-KR" sz="2400" dirty="0">
                <a:latin typeface="Batang" panose="02030600000101010101" pitchFamily="18" charset="-127"/>
                <a:ea typeface="Batang" panose="02030600000101010101" pitchFamily="18" charset="-127"/>
              </a:rPr>
              <a:t>.</a:t>
            </a:r>
          </a:p>
          <a:p>
            <a:pPr>
              <a:lnSpc>
                <a:spcPct val="150000"/>
              </a:lnSpc>
            </a:pPr>
            <a:r>
              <a:rPr lang="en-US" altLang="ko-KR" sz="2400" dirty="0" smtClean="0">
                <a:latin typeface="Batang" panose="02030600000101010101" pitchFamily="18" charset="-127"/>
                <a:ea typeface="Batang" panose="02030600000101010101" pitchFamily="18" charset="-127"/>
              </a:rPr>
              <a:t>2. </a:t>
            </a:r>
            <a:r>
              <a:rPr lang="ko-KR" altLang="en-US" sz="2400" dirty="0">
                <a:latin typeface="Batang" panose="02030600000101010101" pitchFamily="18" charset="-127"/>
                <a:ea typeface="Batang" panose="02030600000101010101" pitchFamily="18" charset="-127"/>
              </a:rPr>
              <a:t>정성민</a:t>
            </a:r>
            <a:r>
              <a:rPr lang="en-US" altLang="ko-KR" sz="2400" dirty="0">
                <a:latin typeface="Batang" panose="02030600000101010101" pitchFamily="18" charset="-127"/>
                <a:ea typeface="Batang" panose="02030600000101010101" pitchFamily="18" charset="-127"/>
              </a:rPr>
              <a:t>: </a:t>
            </a:r>
            <a:r>
              <a:rPr lang="ko-KR" altLang="en-US" sz="2400" dirty="0" smtClean="0">
                <a:latin typeface="Batang" panose="02030600000101010101" pitchFamily="18" charset="-127"/>
                <a:ea typeface="Batang" panose="02030600000101010101" pitchFamily="18" charset="-127"/>
              </a:rPr>
              <a:t>날씨가</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관절이 </a:t>
            </a:r>
            <a:r>
              <a:rPr lang="ko-KR" altLang="en-US" sz="2400" dirty="0">
                <a:latin typeface="Batang" panose="02030600000101010101" pitchFamily="18" charset="-127"/>
                <a:ea typeface="Batang" panose="02030600000101010101" pitchFamily="18" charset="-127"/>
              </a:rPr>
              <a:t>아프네요</a:t>
            </a:r>
            <a:r>
              <a:rPr lang="en-US" altLang="ko-KR" sz="2400" dirty="0">
                <a:latin typeface="Batang" panose="02030600000101010101" pitchFamily="18" charset="-127"/>
                <a:ea typeface="Batang" panose="02030600000101010101" pitchFamily="18" charset="-127"/>
              </a:rPr>
              <a:t>.</a:t>
            </a:r>
          </a:p>
          <a:p>
            <a:pPr>
              <a:lnSpc>
                <a:spcPct val="150000"/>
              </a:lnSpc>
            </a:pPr>
            <a:r>
              <a:rPr lang="ko-KR" altLang="en-US" sz="2400" dirty="0">
                <a:latin typeface="Batang" panose="02030600000101010101" pitchFamily="18" charset="-127"/>
                <a:ea typeface="Batang" panose="02030600000101010101" pitchFamily="18" charset="-127"/>
              </a:rPr>
              <a:t>헤럴드</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저도 날씨가 흐리면 </a:t>
            </a:r>
            <a:r>
              <a:rPr lang="ko-KR" altLang="en-US" sz="2400" dirty="0" smtClean="0">
                <a:latin typeface="Batang" panose="02030600000101010101" pitchFamily="18" charset="-127"/>
                <a:ea typeface="Batang" panose="02030600000101010101" pitchFamily="18" charset="-127"/>
              </a:rPr>
              <a:t>무릎이 아파요</a:t>
            </a:r>
            <a:r>
              <a:rPr lang="en-US" altLang="ko-KR" sz="2400" dirty="0" smtClean="0">
                <a:latin typeface="Batang" panose="02030600000101010101" pitchFamily="18" charset="-127"/>
                <a:ea typeface="Batang" panose="02030600000101010101" pitchFamily="18" charset="-127"/>
              </a:rPr>
              <a:t>.</a:t>
            </a:r>
          </a:p>
        </p:txBody>
      </p:sp>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연습</a:t>
              </a:r>
              <a:endParaRPr lang="en-US" altLang="ko-KR" sz="32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92704"/>
            <a:ext cx="8000728" cy="954107"/>
          </a:xfrm>
          <a:prstGeom prst="rect">
            <a:avLst/>
          </a:prstGeom>
        </p:spPr>
        <p:txBody>
          <a:bodyPr wrap="square">
            <a:spAutoFit/>
          </a:bodyPr>
          <a:lstStyle/>
          <a:p>
            <a:r>
              <a:rPr lang="en-US" altLang="zh-CN" sz="2800" dirty="0" smtClean="0">
                <a:latin typeface="宋体" panose="02010600030101010101" pitchFamily="2" charset="-122"/>
                <a:ea typeface="宋体" panose="02010600030101010101" pitchFamily="2" charset="-122"/>
              </a:rPr>
              <a:t>6.</a:t>
            </a:r>
            <a:r>
              <a:rPr lang="ko-KR" altLang="en-US" sz="2800" dirty="0" smtClean="0"/>
              <a:t> </a:t>
            </a:r>
            <a:r>
              <a:rPr lang="ko-KR" altLang="en-US" sz="2800" b="1" dirty="0" smtClean="0"/>
              <a:t>‘</a:t>
            </a:r>
            <a:r>
              <a:rPr lang="ko-KR" altLang="en-US" sz="2800" dirty="0"/>
              <a:t>～아</a:t>
            </a:r>
            <a:r>
              <a:rPr lang="en-US" altLang="ko-KR" sz="2800" dirty="0"/>
              <a:t>/</a:t>
            </a:r>
            <a:r>
              <a:rPr lang="ko-KR" altLang="en-US" sz="2800" dirty="0"/>
              <a:t>어</a:t>
            </a:r>
            <a:r>
              <a:rPr lang="en-US" altLang="ko-KR" sz="2800" dirty="0"/>
              <a:t>/</a:t>
            </a:r>
            <a:r>
              <a:rPr lang="ko-KR" altLang="en-US" sz="2800" dirty="0"/>
              <a:t>여서 그런지’ 를 이용하여 보기와 같이 다음 대화를 완성해 보세요</a:t>
            </a:r>
            <a:r>
              <a:rPr lang="en-US" altLang="ko-KR" sz="2800" dirty="0"/>
              <a:t>.</a:t>
            </a:r>
            <a:endParaRPr lang="zh-CN" altLang="en-US" sz="2800" dirty="0">
              <a:latin typeface="宋体" panose="02010600030101010101" pitchFamily="2" charset="-122"/>
              <a:ea typeface="宋体" panose="02010600030101010101" pitchFamily="2" charset="-122"/>
            </a:endParaRPr>
          </a:p>
        </p:txBody>
      </p:sp>
      <p:sp>
        <p:nvSpPr>
          <p:cNvPr id="6" name="矩形 5"/>
          <p:cNvSpPr/>
          <p:nvPr/>
        </p:nvSpPr>
        <p:spPr>
          <a:xfrm>
            <a:off x="730153" y="2292795"/>
            <a:ext cx="8192621" cy="156966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ko-KR" altLang="en-US" sz="2400" dirty="0">
                <a:solidFill>
                  <a:srgbClr val="0070C0"/>
                </a:solidFill>
                <a:latin typeface="Batang" panose="02030600000101010101" pitchFamily="18" charset="-127"/>
                <a:ea typeface="Batang" panose="02030600000101010101" pitchFamily="18" charset="-127"/>
              </a:rPr>
              <a:t>보기</a:t>
            </a:r>
            <a:r>
              <a:rPr lang="ko-KR" altLang="en-US" sz="2400" dirty="0">
                <a:latin typeface="Batang" panose="02030600000101010101" pitchFamily="18" charset="-127"/>
                <a:ea typeface="Batang" panose="02030600000101010101" pitchFamily="18" charset="-127"/>
              </a:rPr>
              <a:t> </a:t>
            </a:r>
            <a:endParaRPr lang="en-US" altLang="ko-KR" sz="2400" dirty="0" smtClean="0">
              <a:latin typeface="Batang" panose="02030600000101010101" pitchFamily="18" charset="-127"/>
              <a:ea typeface="Batang" panose="02030600000101010101" pitchFamily="18" charset="-127"/>
            </a:endParaRPr>
          </a:p>
          <a:p>
            <a:r>
              <a:rPr lang="ko-KR" altLang="en-US" sz="2400" dirty="0"/>
              <a:t>웨이빈</a:t>
            </a:r>
            <a:r>
              <a:rPr lang="en-US" altLang="ko-KR" sz="2400" dirty="0"/>
              <a:t>: </a:t>
            </a:r>
            <a:r>
              <a:rPr lang="ko-KR" altLang="en-US" sz="2400" dirty="0"/>
              <a:t>생맥주가 시원하고 맛이 참 좋네요</a:t>
            </a:r>
            <a:r>
              <a:rPr lang="en-US" altLang="ko-KR" sz="2400" dirty="0"/>
              <a:t>.</a:t>
            </a:r>
          </a:p>
          <a:p>
            <a:r>
              <a:rPr lang="ko-KR" altLang="en-US" sz="2400" dirty="0"/>
              <a:t>헤럴드</a:t>
            </a:r>
            <a:r>
              <a:rPr lang="en-US" altLang="ko-KR" sz="2400" dirty="0"/>
              <a:t>: </a:t>
            </a:r>
            <a:r>
              <a:rPr lang="ko-KR" altLang="en-US" sz="2400" dirty="0"/>
              <a:t>저는 찬 맥주를 </a:t>
            </a:r>
            <a:r>
              <a:rPr lang="ko-KR" altLang="en-US" sz="2400" u="sng" dirty="0"/>
              <a:t>너무 많이 마셔서 그런지 배가 아프네요</a:t>
            </a:r>
            <a:r>
              <a:rPr lang="en-US" altLang="ko-KR" sz="2400" u="sng" dirty="0"/>
              <a:t>.</a:t>
            </a:r>
            <a:endParaRPr lang="zh-CN" altLang="en-US" sz="2400" u="sng" dirty="0">
              <a:latin typeface="Batang" panose="02030600000101010101" pitchFamily="18" charset="-127"/>
              <a:ea typeface="Batang" panose="02030600000101010101" pitchFamily="18" charset="-127"/>
            </a:endParaRPr>
          </a:p>
        </p:txBody>
      </p:sp>
      <p:sp>
        <p:nvSpPr>
          <p:cNvPr id="16" name="矩形 15"/>
          <p:cNvSpPr/>
          <p:nvPr/>
        </p:nvSpPr>
        <p:spPr>
          <a:xfrm>
            <a:off x="3591196" y="4558281"/>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살아서 그런지</a:t>
            </a:r>
            <a:endParaRPr lang="zh-CN" altLang="en-US" dirty="0"/>
          </a:p>
        </p:txBody>
      </p:sp>
      <p:sp>
        <p:nvSpPr>
          <p:cNvPr id="17" name="矩形 16"/>
          <p:cNvSpPr/>
          <p:nvPr/>
        </p:nvSpPr>
        <p:spPr>
          <a:xfrm>
            <a:off x="3374696" y="5572401"/>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흐려서 그런지</a:t>
            </a:r>
            <a:endParaRPr lang="zh-CN" altLang="en-US" dirty="0"/>
          </a:p>
        </p:txBody>
      </p:sp>
    </p:spTree>
    <p:extLst>
      <p:ext uri="{BB962C8B-B14F-4D97-AF65-F5344CB8AC3E}">
        <p14:creationId xmlns:p14="http://schemas.microsoft.com/office/powerpoint/2010/main" val="7622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7445" y="1157437"/>
            <a:ext cx="8225361" cy="5560625"/>
          </a:xfrm>
          <a:prstGeom prst="rect">
            <a:avLst/>
          </a:prstGeom>
        </p:spPr>
        <p:txBody>
          <a:bodyPr wrap="square">
            <a:spAutoFit/>
          </a:bodyPr>
          <a:lstStyle/>
          <a:p>
            <a:pPr>
              <a:lnSpc>
                <a:spcPct val="150000"/>
              </a:lnSpc>
            </a:pPr>
            <a:r>
              <a:rPr lang="en-US" altLang="ko-KR" sz="2400" dirty="0" smtClean="0"/>
              <a:t>3.</a:t>
            </a:r>
            <a:r>
              <a:rPr lang="ko-KR" altLang="en-US" sz="2400" dirty="0" smtClean="0"/>
              <a:t> </a:t>
            </a:r>
            <a:r>
              <a:rPr lang="ko-KR" altLang="en-US" sz="2400" dirty="0"/>
              <a:t>웨이빈</a:t>
            </a:r>
            <a:r>
              <a:rPr lang="en-US" altLang="ko-KR" sz="2400" dirty="0"/>
              <a:t>: </a:t>
            </a:r>
            <a:r>
              <a:rPr lang="ko-KR" altLang="en-US" sz="2400" dirty="0"/>
              <a:t>성민 씨는 </a:t>
            </a:r>
            <a:r>
              <a:rPr lang="ko-KR" altLang="en-US" sz="2400" dirty="0" smtClean="0"/>
              <a:t>성격이</a:t>
            </a:r>
            <a:r>
              <a:rPr lang="en-US" altLang="ko-KR" sz="2400" dirty="0">
                <a:sym typeface="Symbol"/>
              </a:rPr>
              <a:t>  </a:t>
            </a:r>
            <a:r>
              <a:rPr lang="ko-KR" altLang="en-US" sz="2400" dirty="0" smtClean="0"/>
              <a:t>걸음걸이도 </a:t>
            </a:r>
            <a:r>
              <a:rPr lang="ko-KR" altLang="en-US" sz="2400" dirty="0"/>
              <a:t>빠르네요</a:t>
            </a:r>
            <a:r>
              <a:rPr lang="en-US" altLang="ko-KR" sz="2400" dirty="0"/>
              <a:t>.</a:t>
            </a:r>
          </a:p>
          <a:p>
            <a:pPr>
              <a:lnSpc>
                <a:spcPct val="150000"/>
              </a:lnSpc>
            </a:pPr>
            <a:r>
              <a:rPr lang="ko-KR" altLang="en-US" sz="2400" dirty="0"/>
              <a:t>정성민</a:t>
            </a:r>
            <a:r>
              <a:rPr lang="en-US" altLang="ko-KR" sz="2400" dirty="0"/>
              <a:t>: </a:t>
            </a:r>
            <a:r>
              <a:rPr lang="ko-KR" altLang="en-US" sz="2400" dirty="0"/>
              <a:t>좀 그런 편인 것 같아요</a:t>
            </a:r>
            <a:r>
              <a:rPr lang="en-US" altLang="ko-KR" sz="2400" dirty="0"/>
              <a:t>.</a:t>
            </a:r>
          </a:p>
          <a:p>
            <a:pPr>
              <a:lnSpc>
                <a:spcPct val="150000"/>
              </a:lnSpc>
            </a:pPr>
            <a:r>
              <a:rPr lang="en-US" altLang="ko-KR" sz="2400" dirty="0" smtClean="0"/>
              <a:t>4. </a:t>
            </a:r>
            <a:r>
              <a:rPr lang="ko-KR" altLang="en-US" sz="2400" dirty="0"/>
              <a:t>웨이빈</a:t>
            </a:r>
            <a:r>
              <a:rPr lang="en-US" altLang="ko-KR" sz="2400" dirty="0"/>
              <a:t>: </a:t>
            </a:r>
            <a:r>
              <a:rPr lang="ko-KR" altLang="en-US" sz="2400" dirty="0"/>
              <a:t>은행 직원의 </a:t>
            </a:r>
            <a:r>
              <a:rPr lang="ko-KR" altLang="en-US" sz="2400" dirty="0" smtClean="0"/>
              <a:t>태도가</a:t>
            </a:r>
            <a:r>
              <a:rPr lang="en-US" altLang="ko-KR" sz="2400" dirty="0">
                <a:sym typeface="Symbol"/>
              </a:rPr>
              <a:t>  </a:t>
            </a:r>
            <a:r>
              <a:rPr lang="ko-KR" altLang="en-US" sz="2400" dirty="0" smtClean="0"/>
              <a:t>기분이 </a:t>
            </a:r>
            <a:r>
              <a:rPr lang="ko-KR" altLang="en-US" sz="2400" dirty="0"/>
              <a:t>좋네요</a:t>
            </a:r>
            <a:r>
              <a:rPr lang="en-US" altLang="ko-KR" sz="2400" dirty="0"/>
              <a:t>.</a:t>
            </a:r>
          </a:p>
          <a:p>
            <a:pPr>
              <a:lnSpc>
                <a:spcPct val="150000"/>
              </a:lnSpc>
            </a:pPr>
            <a:r>
              <a:rPr lang="ko-KR" altLang="en-US" sz="2400" dirty="0"/>
              <a:t>헤럴드</a:t>
            </a:r>
            <a:r>
              <a:rPr lang="en-US" altLang="ko-KR" sz="2400" dirty="0"/>
              <a:t>: </a:t>
            </a:r>
            <a:r>
              <a:rPr lang="ko-KR" altLang="en-US" sz="2400" dirty="0"/>
              <a:t>게다가 예쁘기까지 해서 더 좋은 것 같아요</a:t>
            </a:r>
            <a:r>
              <a:rPr lang="en-US" altLang="ko-KR" sz="2400" dirty="0"/>
              <a:t>.</a:t>
            </a:r>
          </a:p>
          <a:p>
            <a:pPr>
              <a:lnSpc>
                <a:spcPct val="150000"/>
              </a:lnSpc>
            </a:pPr>
            <a:r>
              <a:rPr lang="en-US" altLang="ko-KR" sz="2400" dirty="0" smtClean="0"/>
              <a:t>5. </a:t>
            </a:r>
            <a:r>
              <a:rPr lang="ko-KR" altLang="en-US" sz="2400" dirty="0"/>
              <a:t>양메이</a:t>
            </a:r>
            <a:r>
              <a:rPr lang="en-US" altLang="ko-KR" sz="2400" dirty="0"/>
              <a:t>: </a:t>
            </a:r>
            <a:r>
              <a:rPr lang="ko-KR" altLang="en-US" sz="2400" dirty="0"/>
              <a:t>어젯밤에 </a:t>
            </a:r>
            <a:r>
              <a:rPr lang="ko-KR" altLang="en-US" sz="2400" dirty="0" smtClean="0"/>
              <a:t>잠을</a:t>
            </a:r>
            <a:r>
              <a:rPr lang="en-US" altLang="ko-KR" sz="2400" dirty="0">
                <a:sym typeface="Symbol"/>
              </a:rPr>
              <a:t>  </a:t>
            </a:r>
            <a:r>
              <a:rPr lang="ko-KR" altLang="en-US" sz="2400" dirty="0" smtClean="0"/>
              <a:t>오늘 </a:t>
            </a:r>
            <a:r>
              <a:rPr lang="ko-KR" altLang="en-US" sz="2400" dirty="0"/>
              <a:t>너무 피곤하네요</a:t>
            </a:r>
            <a:r>
              <a:rPr lang="en-US" altLang="ko-KR" sz="2400" dirty="0"/>
              <a:t>.</a:t>
            </a:r>
          </a:p>
          <a:p>
            <a:pPr>
              <a:lnSpc>
                <a:spcPct val="150000"/>
              </a:lnSpc>
            </a:pPr>
            <a:r>
              <a:rPr lang="ko-KR" altLang="en-US" sz="2400" dirty="0"/>
              <a:t>카오리</a:t>
            </a:r>
            <a:r>
              <a:rPr lang="en-US" altLang="ko-KR" sz="2400" dirty="0"/>
              <a:t>: </a:t>
            </a:r>
            <a:r>
              <a:rPr lang="ko-KR" altLang="en-US" sz="2400" dirty="0"/>
              <a:t>양메이 씨는 일찍 자고 일찍 일어나는 습관을 가져야 해요</a:t>
            </a:r>
            <a:r>
              <a:rPr lang="en-US" altLang="ko-KR" sz="2400" dirty="0" smtClean="0"/>
              <a:t>.</a:t>
            </a:r>
            <a:r>
              <a:rPr lang="ko-KR" altLang="en-US" sz="2400" dirty="0" smtClean="0"/>
              <a:t> </a:t>
            </a:r>
            <a:r>
              <a:rPr lang="ko-KR" altLang="en-US" dirty="0" smtClean="0"/>
              <a:t>　　　　　　　　</a:t>
            </a:r>
            <a:endParaRPr lang="zh-CN" altLang="en-US" dirty="0"/>
          </a:p>
        </p:txBody>
      </p:sp>
      <p:sp>
        <p:nvSpPr>
          <p:cNvPr id="8" name="矩形 7"/>
          <p:cNvSpPr/>
          <p:nvPr/>
        </p:nvSpPr>
        <p:spPr>
          <a:xfrm>
            <a:off x="4690125" y="1198382"/>
            <a:ext cx="5905983"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급해서 그런지</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4690125" y="2882893"/>
            <a:ext cx="6879181"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좋아서 그런지</a:t>
            </a:r>
            <a:endParaRPr lang="zh-CN" altLang="en-US" sz="2000" dirty="0"/>
          </a:p>
        </p:txBody>
      </p:sp>
      <p:sp>
        <p:nvSpPr>
          <p:cNvPr id="10" name="矩形 9"/>
          <p:cNvSpPr/>
          <p:nvPr/>
        </p:nvSpPr>
        <p:spPr>
          <a:xfrm>
            <a:off x="4037091" y="4531697"/>
            <a:ext cx="632680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늦게 자서 그런지</a:t>
            </a:r>
            <a:endParaRPr lang="zh-CN" altLang="en-US" dirty="0"/>
          </a:p>
        </p:txBody>
      </p:sp>
    </p:spTree>
    <p:extLst>
      <p:ext uri="{BB962C8B-B14F-4D97-AF65-F5344CB8AC3E}">
        <p14:creationId xmlns:p14="http://schemas.microsoft.com/office/powerpoint/2010/main" val="4225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0153" y="3265619"/>
            <a:ext cx="8243664" cy="3046988"/>
          </a:xfrm>
          <a:prstGeom prst="rect">
            <a:avLst/>
          </a:prstGeom>
        </p:spPr>
        <p:txBody>
          <a:bodyPr wrap="square">
            <a:spAutoFit/>
          </a:bodyPr>
          <a:lstStyle/>
          <a:p>
            <a:r>
              <a:rPr lang="en-US" altLang="ko-KR" sz="2400" dirty="0" smtClean="0">
                <a:latin typeface="Batang" panose="02030600000101010101" pitchFamily="18" charset="-127"/>
                <a:ea typeface="Batang" panose="02030600000101010101" pitchFamily="18" charset="-127"/>
              </a:rPr>
              <a:t>1.</a:t>
            </a:r>
            <a:r>
              <a:rPr lang="ko-KR" altLang="en-US" sz="2400" dirty="0" smtClean="0">
                <a:latin typeface="Batang" panose="02030600000101010101" pitchFamily="18" charset="-127"/>
                <a:ea typeface="Batang" panose="02030600000101010101" pitchFamily="18" charset="-127"/>
              </a:rPr>
              <a:t>양메이</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아이는 아이인가 봐요</a:t>
            </a:r>
            <a:r>
              <a:rPr lang="en-US" altLang="ko-KR" sz="2400" dirty="0">
                <a:latin typeface="Batang" panose="02030600000101010101" pitchFamily="18" charset="-127"/>
                <a:ea typeface="Batang" panose="02030600000101010101" pitchFamily="18" charset="-127"/>
              </a:rPr>
              <a:t>. </a:t>
            </a:r>
            <a:r>
              <a:rPr lang="ko-KR" altLang="en-US" sz="2400" dirty="0" smtClean="0">
                <a:latin typeface="Batang" panose="02030600000101010101" pitchFamily="18" charset="-127"/>
                <a:ea typeface="Batang" panose="02030600000101010101" pitchFamily="18" charset="-127"/>
              </a:rPr>
              <a:t>손을</a:t>
            </a:r>
            <a:r>
              <a:rPr lang="en-US" altLang="ko-KR" sz="2400" dirty="0">
                <a:latin typeface="Batang" panose="02030600000101010101" pitchFamily="18" charset="-127"/>
                <a:ea typeface="Batang" panose="02030600000101010101" pitchFamily="18" charset="-127"/>
                <a:sym typeface="Symbol"/>
              </a:rPr>
              <a:t></a:t>
            </a:r>
            <a:endParaRPr lang="en-US" altLang="ko-KR" sz="2400" dirty="0">
              <a:latin typeface="Batang" panose="02030600000101010101" pitchFamily="18" charset="-127"/>
              <a:ea typeface="Batang" panose="02030600000101010101" pitchFamily="18" charset="-127"/>
            </a:endParaRPr>
          </a:p>
          <a:p>
            <a:r>
              <a:rPr lang="ko-KR" altLang="en-US" sz="2400" dirty="0" smtClean="0">
                <a:latin typeface="Batang" panose="02030600000101010101" pitchFamily="18" charset="-127"/>
                <a:ea typeface="Batang" panose="02030600000101010101" pitchFamily="18" charset="-127"/>
              </a:rPr>
              <a:t>엄마한테 </a:t>
            </a:r>
            <a:r>
              <a:rPr lang="ko-KR" altLang="en-US" sz="2400" dirty="0">
                <a:latin typeface="Batang" panose="02030600000101010101" pitchFamily="18" charset="-127"/>
                <a:ea typeface="Batang" panose="02030600000101010101" pitchFamily="18" charset="-127"/>
              </a:rPr>
              <a:t>떼를 쓰네요</a:t>
            </a:r>
            <a:r>
              <a:rPr lang="en-US" altLang="ko-KR" sz="2400" dirty="0">
                <a:latin typeface="Batang" panose="02030600000101010101" pitchFamily="18" charset="-127"/>
                <a:ea typeface="Batang" panose="02030600000101010101" pitchFamily="18" charset="-127"/>
              </a:rPr>
              <a:t>.</a:t>
            </a:r>
          </a:p>
          <a:p>
            <a:r>
              <a:rPr lang="ko-KR" altLang="en-US" sz="2400" dirty="0">
                <a:latin typeface="Batang" panose="02030600000101010101" pitchFamily="18" charset="-127"/>
                <a:ea typeface="Batang" panose="02030600000101010101" pitchFamily="18" charset="-127"/>
              </a:rPr>
              <a:t>아줌마</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어떤 때는 </a:t>
            </a:r>
            <a:r>
              <a:rPr lang="ko-KR" altLang="en-US" sz="2400" dirty="0" smtClean="0">
                <a:latin typeface="Batang" panose="02030600000101010101" pitchFamily="18" charset="-127"/>
                <a:ea typeface="Batang" panose="02030600000101010101" pitchFamily="18" charset="-127"/>
              </a:rPr>
              <a:t>옷도</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하고</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밥도 　　　　　　　　 </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해요</a:t>
            </a:r>
            <a:r>
              <a:rPr lang="en-US" altLang="ko-KR" sz="2400" dirty="0" smtClean="0">
                <a:latin typeface="Batang" panose="02030600000101010101" pitchFamily="18" charset="-127"/>
                <a:ea typeface="Batang" panose="02030600000101010101" pitchFamily="18" charset="-127"/>
              </a:rPr>
              <a:t>.</a:t>
            </a:r>
          </a:p>
          <a:p>
            <a:endParaRPr lang="en-US" altLang="ko-KR" sz="2400" dirty="0">
              <a:latin typeface="Batang" panose="02030600000101010101" pitchFamily="18" charset="-127"/>
              <a:ea typeface="Batang" panose="02030600000101010101" pitchFamily="18" charset="-127"/>
            </a:endParaRPr>
          </a:p>
          <a:p>
            <a:r>
              <a:rPr lang="en-US" altLang="ko-KR" sz="2400" dirty="0" smtClean="0">
                <a:latin typeface="Batang" panose="02030600000101010101" pitchFamily="18" charset="-127"/>
                <a:ea typeface="Batang" panose="02030600000101010101" pitchFamily="18" charset="-127"/>
              </a:rPr>
              <a:t>2. </a:t>
            </a:r>
            <a:r>
              <a:rPr lang="ko-KR" altLang="en-US" sz="2400" dirty="0">
                <a:latin typeface="Batang" panose="02030600000101010101" pitchFamily="18" charset="-127"/>
                <a:ea typeface="Batang" panose="02030600000101010101" pitchFamily="18" charset="-127"/>
              </a:rPr>
              <a:t>헤럴드</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학생회에서 왜 또 데모한대요</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무슨 큰 일이라도 생긴 거예요</a:t>
            </a:r>
            <a:r>
              <a:rPr lang="en-US" altLang="ko-KR" sz="2400" dirty="0">
                <a:latin typeface="Batang" panose="02030600000101010101" pitchFamily="18" charset="-127"/>
                <a:ea typeface="Batang" panose="02030600000101010101" pitchFamily="18" charset="-127"/>
              </a:rPr>
              <a:t>?</a:t>
            </a:r>
          </a:p>
          <a:p>
            <a:r>
              <a:rPr lang="ko-KR" altLang="en-US" sz="2400" dirty="0">
                <a:latin typeface="Batang" panose="02030600000101010101" pitchFamily="18" charset="-127"/>
                <a:ea typeface="Batang" panose="02030600000101010101" pitchFamily="18" charset="-127"/>
              </a:rPr>
              <a:t>웨이빈</a:t>
            </a:r>
            <a:r>
              <a:rPr lang="en-US" altLang="ko-KR" sz="2400" dirty="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학생들이 </a:t>
            </a:r>
            <a:r>
              <a:rPr lang="ko-KR" altLang="en-US" sz="2400" dirty="0" smtClean="0">
                <a:latin typeface="Batang" panose="02030600000101010101" pitchFamily="18" charset="-127"/>
                <a:ea typeface="Batang" panose="02030600000101010101" pitchFamily="18" charset="-127"/>
              </a:rPr>
              <a:t>등록금을</a:t>
            </a:r>
            <a:r>
              <a:rPr lang="en-US" altLang="ko-KR" sz="2400" dirty="0" smtClean="0">
                <a:latin typeface="Batang" panose="02030600000101010101" pitchFamily="18" charset="-127"/>
                <a:ea typeface="Batang" panose="02030600000101010101" pitchFamily="18" charset="-127"/>
                <a:sym typeface="Symbol"/>
              </a:rPr>
              <a:t></a:t>
            </a:r>
            <a:r>
              <a:rPr lang="ko-KR" altLang="en-US" sz="2400" dirty="0" smtClean="0">
                <a:latin typeface="Batang" panose="02030600000101010101" pitchFamily="18" charset="-127"/>
                <a:ea typeface="Batang" panose="02030600000101010101" pitchFamily="18" charset="-127"/>
              </a:rPr>
              <a:t>시위한대요</a:t>
            </a:r>
            <a:r>
              <a:rPr lang="en-US" altLang="ko-KR" sz="2400" dirty="0" smtClean="0">
                <a:latin typeface="Batang" panose="02030600000101010101" pitchFamily="18" charset="-127"/>
                <a:ea typeface="Batang" panose="02030600000101010101" pitchFamily="18" charset="-127"/>
              </a:rPr>
              <a:t>.</a:t>
            </a:r>
          </a:p>
        </p:txBody>
      </p:sp>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연습</a:t>
              </a:r>
              <a:endParaRPr lang="en-US" altLang="ko-KR" sz="32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92704"/>
            <a:ext cx="8000728" cy="954107"/>
          </a:xfrm>
          <a:prstGeom prst="rect">
            <a:avLst/>
          </a:prstGeom>
        </p:spPr>
        <p:txBody>
          <a:bodyPr wrap="square">
            <a:spAutoFit/>
          </a:bodyPr>
          <a:lstStyle/>
          <a:p>
            <a:r>
              <a:rPr lang="en-US" altLang="zh-CN" sz="2800" dirty="0" smtClean="0">
                <a:latin typeface="宋体" panose="02010600030101010101" pitchFamily="2" charset="-122"/>
                <a:ea typeface="宋体" panose="02010600030101010101" pitchFamily="2" charset="-122"/>
              </a:rPr>
              <a:t>7.</a:t>
            </a:r>
            <a:r>
              <a:rPr lang="ko-KR" altLang="en-US" sz="2800" dirty="0"/>
              <a:t>아래 알맞은 단어를 골라 ‘～아</a:t>
            </a:r>
            <a:r>
              <a:rPr lang="en-US" altLang="ko-KR" sz="2800" dirty="0"/>
              <a:t>/</a:t>
            </a:r>
            <a:r>
              <a:rPr lang="ko-KR" altLang="en-US" sz="2800" dirty="0"/>
              <a:t>어</a:t>
            </a:r>
            <a:r>
              <a:rPr lang="en-US" altLang="ko-KR" sz="2800" dirty="0"/>
              <a:t>/</a:t>
            </a:r>
            <a:r>
              <a:rPr lang="ko-KR" altLang="en-US" sz="2800" dirty="0"/>
              <a:t>여 달라고’ 를 이용하여 대화를 완성해 보세요</a:t>
            </a:r>
            <a:r>
              <a:rPr lang="en-US" altLang="ko-KR" sz="2800" dirty="0"/>
              <a:t>.</a:t>
            </a:r>
            <a:endParaRPr lang="zh-CN" altLang="en-US" sz="2800" dirty="0">
              <a:latin typeface="宋体" panose="02010600030101010101" pitchFamily="2" charset="-122"/>
              <a:ea typeface="宋体" panose="02010600030101010101" pitchFamily="2" charset="-122"/>
            </a:endParaRPr>
          </a:p>
        </p:txBody>
      </p:sp>
      <p:sp>
        <p:nvSpPr>
          <p:cNvPr id="6" name="矩形 5"/>
          <p:cNvSpPr/>
          <p:nvPr/>
        </p:nvSpPr>
        <p:spPr>
          <a:xfrm>
            <a:off x="730153" y="2292795"/>
            <a:ext cx="8192621"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ko-KR" altLang="en-US" sz="2400" dirty="0">
                <a:solidFill>
                  <a:schemeClr val="tx1"/>
                </a:solidFill>
                <a:latin typeface="Batang" panose="02030600000101010101" pitchFamily="18" charset="-127"/>
                <a:ea typeface="Batang" panose="02030600000101010101" pitchFamily="18" charset="-127"/>
              </a:rPr>
              <a:t>입히다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인하하다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부르다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먹이다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씻기다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추다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인상하다</a:t>
            </a:r>
            <a:r>
              <a:rPr lang="en-US" altLang="ko-KR" sz="2400" dirty="0">
                <a:solidFill>
                  <a:schemeClr val="tx1"/>
                </a:solidFill>
                <a:latin typeface="Batang" panose="02030600000101010101" pitchFamily="18" charset="-127"/>
                <a:ea typeface="Batang" panose="02030600000101010101" pitchFamily="18" charset="-127"/>
              </a:rPr>
              <a:t>, </a:t>
            </a:r>
            <a:r>
              <a:rPr lang="ko-KR" altLang="en-US" sz="2400" dirty="0">
                <a:solidFill>
                  <a:schemeClr val="tx1"/>
                </a:solidFill>
                <a:latin typeface="Batang" panose="02030600000101010101" pitchFamily="18" charset="-127"/>
                <a:ea typeface="Batang" panose="02030600000101010101" pitchFamily="18" charset="-127"/>
              </a:rPr>
              <a:t>제출하다</a:t>
            </a:r>
            <a:endParaRPr lang="zh-CN" altLang="en-US" sz="2400" u="sng" dirty="0">
              <a:solidFill>
                <a:schemeClr val="tx1"/>
              </a:solidFill>
              <a:latin typeface="Batang" panose="02030600000101010101" pitchFamily="18" charset="-127"/>
              <a:ea typeface="Batang" panose="02030600000101010101" pitchFamily="18" charset="-127"/>
            </a:endParaRPr>
          </a:p>
        </p:txBody>
      </p:sp>
      <p:sp>
        <p:nvSpPr>
          <p:cNvPr id="16" name="矩形 15"/>
          <p:cNvSpPr/>
          <p:nvPr/>
        </p:nvSpPr>
        <p:spPr>
          <a:xfrm>
            <a:off x="6182268" y="3265619"/>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씻어 달라고</a:t>
            </a:r>
            <a:endParaRPr lang="zh-CN" altLang="en-US" dirty="0"/>
          </a:p>
        </p:txBody>
      </p:sp>
      <p:sp>
        <p:nvSpPr>
          <p:cNvPr id="17" name="矩形 16"/>
          <p:cNvSpPr/>
          <p:nvPr/>
        </p:nvSpPr>
        <p:spPr>
          <a:xfrm>
            <a:off x="4102936" y="3985208"/>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입혀 달라고</a:t>
            </a:r>
            <a:endParaRPr lang="zh-CN" altLang="en-US" dirty="0"/>
          </a:p>
        </p:txBody>
      </p:sp>
      <p:sp>
        <p:nvSpPr>
          <p:cNvPr id="10" name="矩形 9"/>
          <p:cNvSpPr/>
          <p:nvPr/>
        </p:nvSpPr>
        <p:spPr>
          <a:xfrm>
            <a:off x="848268" y="4370224"/>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먹여 달라고</a:t>
            </a:r>
            <a:endParaRPr lang="zh-CN" altLang="en-US" dirty="0"/>
          </a:p>
        </p:txBody>
      </p:sp>
      <p:sp>
        <p:nvSpPr>
          <p:cNvPr id="11" name="矩形 10"/>
          <p:cNvSpPr/>
          <p:nvPr/>
        </p:nvSpPr>
        <p:spPr>
          <a:xfrm>
            <a:off x="4545278" y="5850941"/>
            <a:ext cx="650933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인하해 달라고</a:t>
            </a:r>
            <a:endParaRPr lang="zh-CN" altLang="en-US" dirty="0"/>
          </a:p>
        </p:txBody>
      </p:sp>
    </p:spTree>
    <p:extLst>
      <p:ext uri="{BB962C8B-B14F-4D97-AF65-F5344CB8AC3E}">
        <p14:creationId xmlns:p14="http://schemas.microsoft.com/office/powerpoint/2010/main" val="104512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7445" y="1157437"/>
            <a:ext cx="8225361" cy="5078313"/>
          </a:xfrm>
          <a:prstGeom prst="rect">
            <a:avLst/>
          </a:prstGeom>
        </p:spPr>
        <p:txBody>
          <a:bodyPr wrap="square">
            <a:spAutoFit/>
          </a:bodyPr>
          <a:lstStyle/>
          <a:p>
            <a:pPr>
              <a:lnSpc>
                <a:spcPct val="150000"/>
              </a:lnSpc>
            </a:pPr>
            <a:r>
              <a:rPr lang="en-US" altLang="ko-KR" sz="2400" dirty="0" smtClean="0"/>
              <a:t>3.</a:t>
            </a:r>
            <a:r>
              <a:rPr lang="ko-KR" altLang="en-US" sz="2400" dirty="0" smtClean="0"/>
              <a:t> </a:t>
            </a:r>
            <a:r>
              <a:rPr lang="ko-KR" altLang="en-US" sz="2400" dirty="0"/>
              <a:t>카오리</a:t>
            </a:r>
            <a:r>
              <a:rPr lang="en-US" altLang="ko-KR" sz="2400" dirty="0"/>
              <a:t>: </a:t>
            </a:r>
            <a:r>
              <a:rPr lang="ko-KR" altLang="en-US" sz="2400" dirty="0"/>
              <a:t>이번 축제 때 친구한테 </a:t>
            </a:r>
            <a:r>
              <a:rPr lang="ko-KR" altLang="en-US" sz="2400" dirty="0" smtClean="0"/>
              <a:t>노래</a:t>
            </a:r>
            <a:r>
              <a:rPr lang="en-US" altLang="ko-KR" sz="2400" dirty="0">
                <a:sym typeface="Symbol"/>
              </a:rPr>
              <a:t></a:t>
            </a:r>
            <a:endParaRPr lang="zh-CN" altLang="en-US" sz="2400" dirty="0"/>
          </a:p>
          <a:p>
            <a:pPr>
              <a:lnSpc>
                <a:spcPct val="150000"/>
              </a:lnSpc>
            </a:pPr>
            <a:r>
              <a:rPr lang="ko-KR" altLang="en-US" sz="2400" dirty="0" smtClean="0"/>
              <a:t>부탁했어요</a:t>
            </a:r>
            <a:r>
              <a:rPr lang="en-US" altLang="ko-KR" sz="2400" dirty="0"/>
              <a:t>.</a:t>
            </a:r>
          </a:p>
          <a:p>
            <a:pPr>
              <a:lnSpc>
                <a:spcPct val="150000"/>
              </a:lnSpc>
            </a:pPr>
            <a:r>
              <a:rPr lang="ko-KR" altLang="en-US" sz="2400" dirty="0"/>
              <a:t>양메이</a:t>
            </a:r>
            <a:r>
              <a:rPr lang="en-US" altLang="ko-KR" sz="2400" dirty="0"/>
              <a:t>: </a:t>
            </a:r>
            <a:r>
              <a:rPr lang="ko-KR" altLang="en-US" sz="2400" dirty="0"/>
              <a:t>저도 친구한테 </a:t>
            </a:r>
            <a:r>
              <a:rPr lang="ko-KR" altLang="en-US" sz="2400" dirty="0" smtClean="0"/>
              <a:t>춤</a:t>
            </a:r>
            <a:r>
              <a:rPr lang="en-US" altLang="ko-KR" sz="2400" dirty="0" smtClean="0">
                <a:sym typeface="Symbol"/>
              </a:rPr>
              <a:t></a:t>
            </a:r>
            <a:r>
              <a:rPr lang="zh-CN" altLang="en-US" sz="2400" dirty="0" smtClean="0">
                <a:sym typeface="Symbol"/>
              </a:rPr>
              <a:t> </a:t>
            </a:r>
            <a:r>
              <a:rPr lang="ko-KR" altLang="en-US" sz="2400" dirty="0" smtClean="0"/>
              <a:t>부탁했어요</a:t>
            </a:r>
            <a:r>
              <a:rPr lang="en-US" altLang="ko-KR" sz="2400" dirty="0"/>
              <a:t>.</a:t>
            </a:r>
          </a:p>
          <a:p>
            <a:pPr>
              <a:lnSpc>
                <a:spcPct val="150000"/>
              </a:lnSpc>
            </a:pPr>
            <a:r>
              <a:rPr lang="en-US" altLang="ko-KR" sz="2400" dirty="0" smtClean="0"/>
              <a:t>4. </a:t>
            </a:r>
            <a:r>
              <a:rPr lang="ko-KR" altLang="en-US" sz="2400" dirty="0"/>
              <a:t>웨이빈</a:t>
            </a:r>
            <a:r>
              <a:rPr lang="en-US" altLang="ko-KR" sz="2400" dirty="0"/>
              <a:t>: </a:t>
            </a:r>
            <a:r>
              <a:rPr lang="ko-KR" altLang="en-US" sz="2400" dirty="0"/>
              <a:t>회사는 직원들한테 열심히 일하라고만 해요</a:t>
            </a:r>
            <a:r>
              <a:rPr lang="en-US" altLang="ko-KR" sz="2400" dirty="0"/>
              <a:t>.</a:t>
            </a:r>
          </a:p>
          <a:p>
            <a:pPr>
              <a:lnSpc>
                <a:spcPct val="150000"/>
              </a:lnSpc>
            </a:pPr>
            <a:r>
              <a:rPr lang="ko-KR" altLang="en-US" sz="2400" dirty="0"/>
              <a:t>양메이</a:t>
            </a:r>
            <a:r>
              <a:rPr lang="en-US" altLang="ko-KR" sz="2400" dirty="0"/>
              <a:t>: </a:t>
            </a:r>
            <a:r>
              <a:rPr lang="ko-KR" altLang="en-US" sz="2400" dirty="0"/>
              <a:t>그러니까 노동자들이 </a:t>
            </a:r>
            <a:r>
              <a:rPr lang="ko-KR" altLang="en-US" sz="2400" dirty="0" smtClean="0"/>
              <a:t>월급을</a:t>
            </a:r>
            <a:r>
              <a:rPr lang="en-US" altLang="ko-KR" sz="2400" dirty="0">
                <a:sym typeface="Symbol"/>
              </a:rPr>
              <a:t></a:t>
            </a:r>
            <a:endParaRPr lang="zh-CN" altLang="en-US" sz="2400" dirty="0"/>
          </a:p>
          <a:p>
            <a:pPr>
              <a:lnSpc>
                <a:spcPct val="150000"/>
              </a:lnSpc>
            </a:pPr>
            <a:r>
              <a:rPr lang="ko-KR" altLang="en-US" sz="2400" dirty="0" smtClean="0"/>
              <a:t>파업하지요</a:t>
            </a:r>
            <a:r>
              <a:rPr lang="en-US" altLang="ko-KR" sz="2400" dirty="0"/>
              <a:t>.</a:t>
            </a:r>
          </a:p>
          <a:p>
            <a:pPr>
              <a:lnSpc>
                <a:spcPct val="150000"/>
              </a:lnSpc>
            </a:pPr>
            <a:r>
              <a:rPr lang="en-US" altLang="ko-KR" sz="2400" dirty="0" smtClean="0"/>
              <a:t>5. </a:t>
            </a:r>
            <a:r>
              <a:rPr lang="ko-KR" altLang="en-US" sz="2400" dirty="0"/>
              <a:t>정성민</a:t>
            </a:r>
            <a:r>
              <a:rPr lang="en-US" altLang="ko-KR" sz="2400" dirty="0"/>
              <a:t>: </a:t>
            </a:r>
            <a:r>
              <a:rPr lang="ko-KR" altLang="en-US" sz="2400" dirty="0"/>
              <a:t>양메이 씨가 숙제를 </a:t>
            </a:r>
            <a:r>
              <a:rPr lang="ko-KR" altLang="en-US" sz="2400" dirty="0" smtClean="0"/>
              <a:t>대신</a:t>
            </a:r>
            <a:r>
              <a:rPr lang="en-US" altLang="ko-KR" sz="2400" dirty="0">
                <a:sym typeface="Symbol"/>
              </a:rPr>
              <a:t></a:t>
            </a:r>
            <a:endParaRPr lang="zh-CN" altLang="en-US" sz="2400" dirty="0"/>
          </a:p>
          <a:p>
            <a:pPr>
              <a:lnSpc>
                <a:spcPct val="150000"/>
              </a:lnSpc>
            </a:pPr>
            <a:r>
              <a:rPr lang="ko-KR" altLang="en-US" sz="2400" dirty="0" smtClean="0"/>
              <a:t>부탁했어요</a:t>
            </a:r>
            <a:r>
              <a:rPr lang="en-US" altLang="ko-KR" sz="2400" dirty="0"/>
              <a:t>.</a:t>
            </a:r>
          </a:p>
          <a:p>
            <a:pPr>
              <a:lnSpc>
                <a:spcPct val="150000"/>
              </a:lnSpc>
            </a:pPr>
            <a:r>
              <a:rPr lang="ko-KR" altLang="en-US" sz="2400" dirty="0"/>
              <a:t>김지은</a:t>
            </a:r>
            <a:r>
              <a:rPr lang="en-US" altLang="ko-KR" sz="2400" dirty="0"/>
              <a:t>: </a:t>
            </a:r>
            <a:r>
              <a:rPr lang="ko-KR" altLang="en-US" sz="2400" dirty="0"/>
              <a:t>요즘 양메이 씨가 많이 바쁜가 봐요</a:t>
            </a:r>
            <a:r>
              <a:rPr lang="en-US" altLang="ko-KR" sz="2400" dirty="0" smtClean="0"/>
              <a:t>.</a:t>
            </a:r>
            <a:endParaRPr lang="zh-CN" altLang="en-US" dirty="0"/>
          </a:p>
        </p:txBody>
      </p:sp>
      <p:sp>
        <p:nvSpPr>
          <p:cNvPr id="8" name="矩形 7"/>
          <p:cNvSpPr/>
          <p:nvPr/>
        </p:nvSpPr>
        <p:spPr>
          <a:xfrm>
            <a:off x="5849814" y="1186102"/>
            <a:ext cx="5905983"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불러 달라고</a:t>
            </a:r>
            <a:endParaRPr lang="zh-CN" altLang="en-US" sz="2400" b="1" dirty="0">
              <a:solidFill>
                <a:srgbClr val="7030A0"/>
              </a:solidFill>
              <a:latin typeface="Batang" panose="02030600000101010101" pitchFamily="18" charset="-127"/>
              <a:ea typeface="Batang" panose="02030600000101010101" pitchFamily="18" charset="-127"/>
            </a:endParaRPr>
          </a:p>
        </p:txBody>
      </p:sp>
      <p:sp>
        <p:nvSpPr>
          <p:cNvPr id="9" name="矩形 8"/>
          <p:cNvSpPr/>
          <p:nvPr/>
        </p:nvSpPr>
        <p:spPr>
          <a:xfrm>
            <a:off x="4067571" y="2212842"/>
            <a:ext cx="6879181"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춰 달라고</a:t>
            </a:r>
            <a:endParaRPr lang="zh-CN" altLang="en-US" sz="2000" dirty="0"/>
          </a:p>
        </p:txBody>
      </p:sp>
      <p:sp>
        <p:nvSpPr>
          <p:cNvPr id="10" name="矩形 9"/>
          <p:cNvSpPr/>
          <p:nvPr/>
        </p:nvSpPr>
        <p:spPr>
          <a:xfrm>
            <a:off x="5639402" y="3465760"/>
            <a:ext cx="632680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인상해 달라고</a:t>
            </a:r>
            <a:endParaRPr lang="zh-CN" altLang="en-US" dirty="0"/>
          </a:p>
        </p:txBody>
      </p:sp>
      <p:sp>
        <p:nvSpPr>
          <p:cNvPr id="11" name="矩形 10"/>
          <p:cNvSpPr/>
          <p:nvPr/>
        </p:nvSpPr>
        <p:spPr>
          <a:xfrm>
            <a:off x="5428992" y="4510770"/>
            <a:ext cx="6326805" cy="461665"/>
          </a:xfrm>
          <a:prstGeom prst="rect">
            <a:avLst/>
          </a:prstGeom>
        </p:spPr>
        <p:txBody>
          <a:bodyPr wrap="square">
            <a:spAutoFit/>
          </a:bodyPr>
          <a:lstStyle/>
          <a:p>
            <a:r>
              <a:rPr lang="ko-KR" altLang="en-US" sz="2400" b="1" dirty="0">
                <a:solidFill>
                  <a:srgbClr val="7030A0"/>
                </a:solidFill>
                <a:latin typeface="Batang" panose="02030600000101010101" pitchFamily="18" charset="-127"/>
                <a:ea typeface="Batang" panose="02030600000101010101" pitchFamily="18" charset="-127"/>
              </a:rPr>
              <a:t>제출해 달라고</a:t>
            </a:r>
            <a:endParaRPr lang="zh-CN" altLang="en-US" dirty="0"/>
          </a:p>
        </p:txBody>
      </p:sp>
    </p:spTree>
    <p:extLst>
      <p:ext uri="{BB962C8B-B14F-4D97-AF65-F5344CB8AC3E}">
        <p14:creationId xmlns:p14="http://schemas.microsoft.com/office/powerpoint/2010/main" val="309709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a:solidFill>
                    <a:schemeClr val="bg1"/>
                  </a:solidFill>
                  <a:latin typeface="Batang" panose="02030600000101010101" pitchFamily="18" charset="-127"/>
                  <a:ea typeface="Batang" panose="02030600000101010101" pitchFamily="18" charset="-127"/>
                  <a:cs typeface="+mn-ea"/>
                  <a:sym typeface="+mn-lt"/>
                </a:rPr>
                <a:t>연습</a:t>
              </a: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53250" y="1123802"/>
            <a:ext cx="8276851" cy="523220"/>
          </a:xfrm>
          <a:prstGeom prst="rect">
            <a:avLst/>
          </a:prstGeom>
        </p:spPr>
        <p:txBody>
          <a:bodyPr wrap="square">
            <a:spAutoFit/>
          </a:bodyPr>
          <a:lstStyle/>
          <a:p>
            <a:r>
              <a:rPr lang="en-US" altLang="ko-KR" sz="2800" dirty="0" smtClean="0"/>
              <a:t>8.</a:t>
            </a:r>
            <a:r>
              <a:rPr lang="ko-KR" altLang="en-US" sz="2800" dirty="0"/>
              <a:t>아래 속담과 알맞은 의미를 바르게 연결해 보세요</a:t>
            </a:r>
            <a:r>
              <a:rPr lang="en-US" altLang="ko-KR" sz="2800" dirty="0"/>
              <a:t>.</a:t>
            </a:r>
            <a:endParaRPr lang="zh-CN" altLang="en-US" sz="2800" dirty="0">
              <a:latin typeface="Batang" panose="02030600000101010101" pitchFamily="18" charset="-127"/>
              <a:ea typeface="Batang" panose="02030600000101010101" pitchFamily="18" charset="-127"/>
            </a:endParaRPr>
          </a:p>
        </p:txBody>
      </p:sp>
      <p:sp>
        <p:nvSpPr>
          <p:cNvPr id="6" name="矩形 5"/>
          <p:cNvSpPr/>
          <p:nvPr/>
        </p:nvSpPr>
        <p:spPr>
          <a:xfrm>
            <a:off x="722670" y="1595388"/>
            <a:ext cx="8421330" cy="5262979"/>
          </a:xfrm>
          <a:prstGeom prst="rect">
            <a:avLst/>
          </a:prstGeom>
        </p:spPr>
        <p:txBody>
          <a:bodyPr wrap="square">
            <a:spAutoFit/>
          </a:bodyPr>
          <a:lstStyle/>
          <a:p>
            <a:pPr>
              <a:lnSpc>
                <a:spcPct val="200000"/>
              </a:lnSpc>
            </a:pPr>
            <a:r>
              <a:rPr lang="en-US" altLang="ko-KR" sz="2400" dirty="0" smtClean="0">
                <a:latin typeface="Batang" panose="02030600000101010101" pitchFamily="18" charset="-127"/>
                <a:ea typeface="Batang" panose="02030600000101010101" pitchFamily="18" charset="-127"/>
              </a:rPr>
              <a:t>1.</a:t>
            </a:r>
            <a:r>
              <a:rPr lang="ko-KR" altLang="en-US" sz="2400" dirty="0">
                <a:latin typeface="Batang" panose="02030600000101010101" pitchFamily="18" charset="-127"/>
                <a:ea typeface="Batang" panose="02030600000101010101" pitchFamily="18" charset="-127"/>
              </a:rPr>
              <a:t>티끌 모아 </a:t>
            </a:r>
            <a:r>
              <a:rPr lang="ko-KR" altLang="en-US" sz="2400" dirty="0" smtClean="0">
                <a:latin typeface="Batang" panose="02030600000101010101" pitchFamily="18" charset="-127"/>
                <a:ea typeface="Batang" panose="02030600000101010101" pitchFamily="18" charset="-127"/>
              </a:rPr>
              <a:t>태산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a:t>
            </a:r>
            <a:r>
              <a:rPr lang="ko-KR" altLang="en-US" sz="2400" dirty="0"/>
              <a:t>무모하게 도전하다</a:t>
            </a:r>
            <a:r>
              <a:rPr lang="en-US" altLang="ko-KR" sz="2400" dirty="0" smtClean="0"/>
              <a:t>.</a:t>
            </a:r>
          </a:p>
          <a:p>
            <a:pPr>
              <a:lnSpc>
                <a:spcPct val="200000"/>
              </a:lnSpc>
            </a:pPr>
            <a:r>
              <a:rPr lang="en-US" altLang="ko-KR" sz="2400" dirty="0" smtClean="0">
                <a:latin typeface="Batang" panose="02030600000101010101" pitchFamily="18" charset="-127"/>
                <a:ea typeface="Batang" panose="02030600000101010101" pitchFamily="18" charset="-127"/>
              </a:rPr>
              <a:t>2.</a:t>
            </a:r>
            <a:r>
              <a:rPr lang="ko-KR" altLang="en-US" sz="2400" dirty="0">
                <a:latin typeface="Batang" panose="02030600000101010101" pitchFamily="18" charset="-127"/>
                <a:ea typeface="Batang" panose="02030600000101010101" pitchFamily="18" charset="-127"/>
              </a:rPr>
              <a:t>첫 술에 배 </a:t>
            </a:r>
            <a:r>
              <a:rPr lang="ko-KR" altLang="en-US" sz="2400" dirty="0" smtClean="0">
                <a:latin typeface="Batang" panose="02030600000101010101" pitchFamily="18" charset="-127"/>
                <a:ea typeface="Batang" panose="02030600000101010101" pitchFamily="18" charset="-127"/>
              </a:rPr>
              <a:t>부르랴    </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a:t>
            </a:r>
            <a:r>
              <a:rPr lang="ko-KR" altLang="en-US" sz="2400" dirty="0"/>
              <a:t>애써 한 일이 헛수고가 되다</a:t>
            </a:r>
            <a:r>
              <a:rPr lang="en-US" altLang="ko-KR" sz="2400" dirty="0" smtClean="0"/>
              <a:t>.</a:t>
            </a:r>
          </a:p>
          <a:p>
            <a:pPr>
              <a:lnSpc>
                <a:spcPct val="200000"/>
              </a:lnSpc>
            </a:pPr>
            <a:r>
              <a:rPr lang="en-US" altLang="ko-KR" sz="2400" dirty="0" smtClean="0">
                <a:latin typeface="Batang" panose="02030600000101010101" pitchFamily="18" charset="-127"/>
                <a:ea typeface="Batang" panose="02030600000101010101" pitchFamily="18" charset="-127"/>
              </a:rPr>
              <a:t>3.</a:t>
            </a:r>
            <a:r>
              <a:rPr lang="ko-KR" altLang="en-US" sz="2400" dirty="0">
                <a:latin typeface="Batang" panose="02030600000101010101" pitchFamily="18" charset="-127"/>
                <a:ea typeface="Batang" panose="02030600000101010101" pitchFamily="18" charset="-127"/>
              </a:rPr>
              <a:t>밑 빠진 독에 물 붓기</a:t>
            </a:r>
            <a:r>
              <a:rPr lang="en-US" altLang="ko-KR" sz="2400" dirty="0" smtClean="0">
                <a:latin typeface="Batang" panose="02030600000101010101" pitchFamily="18" charset="-127"/>
                <a:ea typeface="Batang" panose="02030600000101010101" pitchFamily="18" charset="-127"/>
              </a:rPr>
              <a:t>•                •</a:t>
            </a:r>
            <a:r>
              <a:rPr lang="ko-KR" altLang="en-US" sz="2400" dirty="0">
                <a:latin typeface="Batang" panose="02030600000101010101" pitchFamily="18" charset="-127"/>
                <a:ea typeface="Batang" panose="02030600000101010101" pitchFamily="18" charset="-127"/>
              </a:rPr>
              <a:t>　</a:t>
            </a:r>
            <a:r>
              <a:rPr lang="ko-KR" altLang="en-US" sz="2400" dirty="0"/>
              <a:t>작은 것도 모으면 큰 </a:t>
            </a:r>
            <a:r>
              <a:rPr lang="ko-KR" altLang="en-US" sz="2400" dirty="0" smtClean="0"/>
              <a:t>               것이 </a:t>
            </a:r>
            <a:r>
              <a:rPr lang="ko-KR" altLang="en-US" sz="2400" dirty="0"/>
              <a:t>될 수 있다</a:t>
            </a:r>
            <a:r>
              <a:rPr lang="en-US" altLang="ko-KR" sz="2400" dirty="0" smtClean="0"/>
              <a:t>.</a:t>
            </a:r>
          </a:p>
          <a:p>
            <a:pPr>
              <a:lnSpc>
                <a:spcPct val="200000"/>
              </a:lnSpc>
            </a:pPr>
            <a:r>
              <a:rPr lang="en-US" altLang="ko-KR" sz="2400" dirty="0" smtClean="0">
                <a:latin typeface="Batang" panose="02030600000101010101" pitchFamily="18" charset="-127"/>
                <a:ea typeface="Batang" panose="02030600000101010101" pitchFamily="18" charset="-127"/>
              </a:rPr>
              <a:t>4.</a:t>
            </a:r>
            <a:r>
              <a:rPr lang="ko-KR" altLang="en-US" sz="2400" dirty="0">
                <a:latin typeface="Batang" panose="02030600000101010101" pitchFamily="18" charset="-127"/>
                <a:ea typeface="Batang" panose="02030600000101010101" pitchFamily="18" charset="-127"/>
              </a:rPr>
              <a:t>계란으로 </a:t>
            </a:r>
            <a:r>
              <a:rPr lang="ko-KR" altLang="en-US" sz="2400" dirty="0" smtClean="0">
                <a:latin typeface="Batang" panose="02030600000101010101" pitchFamily="18" charset="-127"/>
                <a:ea typeface="Batang" panose="02030600000101010101" pitchFamily="18" charset="-127"/>
              </a:rPr>
              <a:t>바위치기   </a:t>
            </a:r>
            <a:r>
              <a:rPr lang="en-US" altLang="ko-KR" sz="2400" dirty="0" smtClean="0">
                <a:latin typeface="Batang" panose="02030600000101010101" pitchFamily="18" charset="-127"/>
                <a:ea typeface="Batang" panose="02030600000101010101" pitchFamily="18" charset="-127"/>
              </a:rPr>
              <a:t>•                </a:t>
            </a:r>
            <a:r>
              <a:rPr lang="en-US" altLang="ko-KR" sz="2400" dirty="0">
                <a:latin typeface="Batang" panose="02030600000101010101" pitchFamily="18" charset="-127"/>
                <a:ea typeface="Batang" panose="02030600000101010101" pitchFamily="18" charset="-127"/>
              </a:rPr>
              <a:t>•</a:t>
            </a:r>
            <a:r>
              <a:rPr lang="ko-KR" altLang="en-US" sz="2400" dirty="0">
                <a:latin typeface="Batang" panose="02030600000101010101" pitchFamily="18" charset="-127"/>
                <a:ea typeface="Batang" panose="02030600000101010101" pitchFamily="18" charset="-127"/>
              </a:rPr>
              <a:t>　어떤 일이든지 단번에 </a:t>
            </a:r>
            <a:r>
              <a:rPr lang="ko-KR" altLang="en-US" sz="2400" dirty="0" smtClean="0">
                <a:latin typeface="Batang" panose="02030600000101010101" pitchFamily="18" charset="-127"/>
                <a:ea typeface="Batang" panose="02030600000101010101" pitchFamily="18" charset="-127"/>
              </a:rPr>
              <a:t>                                       만족할 </a:t>
            </a:r>
            <a:r>
              <a:rPr lang="ko-KR" altLang="en-US" sz="2400" dirty="0">
                <a:latin typeface="Batang" panose="02030600000101010101" pitchFamily="18" charset="-127"/>
                <a:ea typeface="Batang" panose="02030600000101010101" pitchFamily="18" charset="-127"/>
              </a:rPr>
              <a:t>수 없다</a:t>
            </a:r>
            <a:r>
              <a:rPr lang="en-US" altLang="ko-KR" sz="2400" dirty="0">
                <a:latin typeface="Batang" panose="02030600000101010101" pitchFamily="18" charset="-127"/>
                <a:ea typeface="Batang" panose="02030600000101010101" pitchFamily="18" charset="-127"/>
              </a:rPr>
              <a:t>.</a:t>
            </a:r>
            <a:endParaRPr lang="zh-CN" altLang="en-US" sz="1600" dirty="0"/>
          </a:p>
        </p:txBody>
      </p:sp>
      <p:cxnSp>
        <p:nvCxnSpPr>
          <p:cNvPr id="9" name="直接连接符 8"/>
          <p:cNvCxnSpPr/>
          <p:nvPr/>
        </p:nvCxnSpPr>
        <p:spPr>
          <a:xfrm>
            <a:off x="3982065" y="2094271"/>
            <a:ext cx="1666567" cy="21326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82065" y="2816942"/>
            <a:ext cx="1666567" cy="2743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982065" y="2212258"/>
            <a:ext cx="1666567" cy="3480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82065" y="2816942"/>
            <a:ext cx="1666567" cy="140993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410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2400" b="1" dirty="0" smtClean="0">
                  <a:solidFill>
                    <a:schemeClr val="bg1"/>
                  </a:solidFill>
                  <a:cs typeface="+mn-ea"/>
                  <a:sym typeface="+mn-lt"/>
                </a:rPr>
                <a:t>종합연습</a:t>
              </a:r>
              <a:endParaRPr lang="en-US" altLang="ko-KR" sz="24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77035"/>
            <a:ext cx="8000728" cy="954107"/>
          </a:xfrm>
          <a:prstGeom prst="rect">
            <a:avLst/>
          </a:prstGeom>
        </p:spPr>
        <p:txBody>
          <a:bodyPr wrap="square">
            <a:spAutoFit/>
          </a:bodyPr>
          <a:lstStyle/>
          <a:p>
            <a:r>
              <a:rPr lang="en-US" altLang="ko-KR" sz="2800" dirty="0">
                <a:latin typeface="Batang" panose="02030600000101010101" pitchFamily="18" charset="-127"/>
                <a:ea typeface="Batang" panose="02030600000101010101" pitchFamily="18" charset="-127"/>
              </a:rPr>
              <a:t>9</a:t>
            </a:r>
            <a:r>
              <a:rPr lang="en-US" altLang="ko-KR" sz="2800" dirty="0" smtClean="0">
                <a:latin typeface="Batang" panose="02030600000101010101" pitchFamily="18" charset="-127"/>
                <a:ea typeface="Batang" panose="02030600000101010101" pitchFamily="18" charset="-127"/>
              </a:rPr>
              <a:t>.</a:t>
            </a:r>
            <a:r>
              <a:rPr lang="ko-KR" altLang="en-US" sz="2800" dirty="0" smtClean="0"/>
              <a:t>  아래 </a:t>
            </a:r>
            <a:r>
              <a:rPr lang="ko-KR" altLang="en-US" sz="2800" dirty="0"/>
              <a:t>단어를 가지고 대화를 만들어서 이야기해 보세요</a:t>
            </a:r>
            <a:r>
              <a:rPr lang="en-US" altLang="ko-KR" sz="2800" dirty="0"/>
              <a:t>.</a:t>
            </a:r>
            <a:endParaRPr lang="zh-CN" altLang="en-US" sz="2800" dirty="0">
              <a:latin typeface="Batang" panose="02030600000101010101" pitchFamily="18" charset="-127"/>
              <a:ea typeface="Batang" panose="02030600000101010101" pitchFamily="18" charset="-127"/>
            </a:endParaRPr>
          </a:p>
        </p:txBody>
      </p:sp>
      <p:sp>
        <p:nvSpPr>
          <p:cNvPr id="7" name="矩形 6"/>
          <p:cNvSpPr/>
          <p:nvPr/>
        </p:nvSpPr>
        <p:spPr>
          <a:xfrm>
            <a:off x="814206" y="2417381"/>
            <a:ext cx="7551871"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ko-KR" altLang="en-US" sz="2400" dirty="0"/>
              <a:t>현금영수증 </a:t>
            </a:r>
            <a:r>
              <a:rPr lang="en-US" altLang="ko-KR" sz="2400" dirty="0"/>
              <a:t>/ </a:t>
            </a:r>
            <a:r>
              <a:rPr lang="ko-KR" altLang="en-US" sz="2400" dirty="0"/>
              <a:t>세금 </a:t>
            </a:r>
            <a:r>
              <a:rPr lang="en-US" altLang="ko-KR" sz="2400" dirty="0"/>
              <a:t>/ </a:t>
            </a:r>
            <a:r>
              <a:rPr lang="ko-KR" altLang="en-US" sz="2400" dirty="0"/>
              <a:t>소득세 </a:t>
            </a:r>
            <a:r>
              <a:rPr lang="en-US" altLang="ko-KR" sz="2400" dirty="0"/>
              <a:t>/ </a:t>
            </a:r>
            <a:r>
              <a:rPr lang="ko-KR" altLang="en-US" sz="2400" dirty="0"/>
              <a:t>이익 </a:t>
            </a:r>
            <a:r>
              <a:rPr lang="en-US" altLang="ko-KR" sz="2400" dirty="0"/>
              <a:t>/ </a:t>
            </a:r>
            <a:r>
              <a:rPr lang="ko-KR" altLang="en-US" sz="2400" dirty="0"/>
              <a:t>결제하다 </a:t>
            </a:r>
            <a:r>
              <a:rPr lang="en-US" altLang="ko-KR" sz="2400" dirty="0"/>
              <a:t>/ </a:t>
            </a:r>
            <a:r>
              <a:rPr lang="ko-KR" altLang="en-US" sz="2400" dirty="0"/>
              <a:t>연말 </a:t>
            </a:r>
            <a:r>
              <a:rPr lang="en-US" altLang="ko-KR" sz="2400" dirty="0"/>
              <a:t>/ </a:t>
            </a:r>
            <a:r>
              <a:rPr lang="ko-KR" altLang="en-US" sz="2400" dirty="0"/>
              <a:t>정부</a:t>
            </a:r>
            <a:endParaRPr lang="ko-KR" altLang="en-US" sz="2400" dirty="0">
              <a:latin typeface="Batang" panose="02030600000101010101" pitchFamily="18" charset="-127"/>
              <a:ea typeface="Batang" panose="02030600000101010101" pitchFamily="18" charset="-127"/>
            </a:endParaRPr>
          </a:p>
        </p:txBody>
      </p:sp>
      <p:sp>
        <p:nvSpPr>
          <p:cNvPr id="8" name="矩形 7"/>
          <p:cNvSpPr/>
          <p:nvPr/>
        </p:nvSpPr>
        <p:spPr>
          <a:xfrm>
            <a:off x="814205" y="4550476"/>
            <a:ext cx="7551871"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ko-KR" altLang="en-US" sz="2400" dirty="0"/>
              <a:t>포인트 </a:t>
            </a:r>
            <a:r>
              <a:rPr lang="en-US" altLang="ko-KR" sz="2400" dirty="0"/>
              <a:t>/ </a:t>
            </a:r>
            <a:r>
              <a:rPr lang="ko-KR" altLang="en-US" sz="2400" dirty="0"/>
              <a:t>카드 </a:t>
            </a:r>
            <a:r>
              <a:rPr lang="en-US" altLang="ko-KR" sz="2400" dirty="0"/>
              <a:t>/ </a:t>
            </a:r>
            <a:r>
              <a:rPr lang="ko-KR" altLang="en-US" sz="2400" dirty="0"/>
              <a:t>적립하다 </a:t>
            </a:r>
            <a:r>
              <a:rPr lang="en-US" altLang="ko-KR" sz="2400" dirty="0"/>
              <a:t>/ </a:t>
            </a:r>
            <a:r>
              <a:rPr lang="ko-KR" altLang="en-US" sz="2400" dirty="0"/>
              <a:t>혜택 </a:t>
            </a:r>
            <a:r>
              <a:rPr lang="en-US" altLang="ko-KR" sz="2400" dirty="0"/>
              <a:t>/ </a:t>
            </a:r>
            <a:r>
              <a:rPr lang="ko-KR" altLang="en-US" sz="2400" dirty="0"/>
              <a:t>할인 받다 </a:t>
            </a:r>
            <a:r>
              <a:rPr lang="en-US" altLang="ko-KR" sz="2400" dirty="0"/>
              <a:t>/ </a:t>
            </a:r>
            <a:r>
              <a:rPr lang="ko-KR" altLang="en-US" sz="2400" dirty="0"/>
              <a:t>저렴하다 </a:t>
            </a:r>
            <a:r>
              <a:rPr lang="en-US" altLang="ko-KR" sz="2400" dirty="0"/>
              <a:t>/ </a:t>
            </a:r>
            <a:r>
              <a:rPr lang="ko-KR" altLang="en-US" sz="2400" dirty="0"/>
              <a:t>사은품</a:t>
            </a:r>
            <a:endParaRPr lang="en-US" altLang="ko-KR" sz="2400" dirty="0">
              <a:latin typeface="Batang" panose="02030600000101010101" pitchFamily="18" charset="-127"/>
              <a:ea typeface="Batang" panose="02030600000101010101" pitchFamily="18" charset="-127"/>
            </a:endParaRPr>
          </a:p>
        </p:txBody>
      </p:sp>
      <p:sp>
        <p:nvSpPr>
          <p:cNvPr id="9" name="TextBox 8"/>
          <p:cNvSpPr txBox="1"/>
          <p:nvPr/>
        </p:nvSpPr>
        <p:spPr>
          <a:xfrm>
            <a:off x="814204" y="3248378"/>
            <a:ext cx="5076967" cy="2677656"/>
          </a:xfrm>
          <a:prstGeom prst="rect">
            <a:avLst/>
          </a:prstGeom>
          <a:noFill/>
        </p:spPr>
        <p:txBody>
          <a:bodyPr wrap="square" rtlCol="0">
            <a:spAutoFit/>
          </a:bodyPr>
          <a:lstStyle/>
          <a:p>
            <a:r>
              <a:rPr lang="en-US" altLang="zh-CN" sz="2400" dirty="0" smtClean="0"/>
              <a:t>1</a:t>
            </a:r>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smtClean="0"/>
          </a:p>
          <a:p>
            <a:r>
              <a:rPr lang="en-US" altLang="zh-CN" sz="2400" dirty="0"/>
              <a:t>2</a:t>
            </a:r>
            <a:endParaRPr lang="zh-CN" altLang="en-US" sz="2400" dirty="0"/>
          </a:p>
        </p:txBody>
      </p:sp>
    </p:spTree>
    <p:extLst>
      <p:ext uri="{BB962C8B-B14F-4D97-AF65-F5344CB8AC3E}">
        <p14:creationId xmlns:p14="http://schemas.microsoft.com/office/powerpoint/2010/main" val="36738967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239274"/>
            <a:ext cx="7951710" cy="780321"/>
            <a:chOff x="544914" y="239274"/>
            <a:chExt cx="7951710" cy="780321"/>
          </a:xfrm>
        </p:grpSpPr>
        <p:sp>
          <p:nvSpPr>
            <p:cNvPr id="3" name="矩形 2"/>
            <p:cNvSpPr/>
            <p:nvPr/>
          </p:nvSpPr>
          <p:spPr>
            <a:xfrm rot="21075228">
              <a:off x="6894882" y="239274"/>
              <a:ext cx="1601742" cy="767210"/>
            </a:xfrm>
            <a:prstGeom prst="rect">
              <a:avLst/>
            </a:prstGeom>
            <a:solidFill>
              <a:srgbClr val="00B0F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2400" b="1" dirty="0" smtClean="0">
                  <a:solidFill>
                    <a:schemeClr val="bg1"/>
                  </a:solidFill>
                  <a:cs typeface="+mn-ea"/>
                  <a:sym typeface="+mn-lt"/>
                </a:rPr>
                <a:t>종합연습</a:t>
              </a:r>
              <a:endParaRPr lang="en-US" altLang="ko-KR" sz="2400" b="1" dirty="0" smtClean="0">
                <a:solidFill>
                  <a:schemeClr val="bg1"/>
                </a:solidFill>
                <a:ea typeface="宋体" panose="02010600030101010101" pitchFamily="2" charset="-122"/>
                <a:cs typeface="+mn-ea"/>
                <a:sym typeface="+mn-lt"/>
              </a:endParaRPr>
            </a:p>
          </p:txBody>
        </p:sp>
        <p:cxnSp>
          <p:nvCxnSpPr>
            <p:cNvPr id="4" name="直接连接符 3"/>
            <p:cNvCxnSpPr/>
            <p:nvPr/>
          </p:nvCxnSpPr>
          <p:spPr>
            <a:xfrm flipV="1">
              <a:off x="544914" y="1019265"/>
              <a:ext cx="6528935" cy="330"/>
            </a:xfrm>
            <a:prstGeom prst="line">
              <a:avLst/>
            </a:prstGeom>
            <a:ln w="44450">
              <a:solidFill>
                <a:srgbClr val="00B0F0"/>
              </a:solidFill>
              <a:head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544914" y="1277035"/>
            <a:ext cx="8000728" cy="523220"/>
          </a:xfrm>
          <a:prstGeom prst="rect">
            <a:avLst/>
          </a:prstGeom>
        </p:spPr>
        <p:txBody>
          <a:bodyPr wrap="square">
            <a:spAutoFit/>
          </a:bodyPr>
          <a:lstStyle/>
          <a:p>
            <a:r>
              <a:rPr lang="en-US" altLang="ko-KR" sz="2800" dirty="0" smtClean="0">
                <a:latin typeface="Batang" panose="02030600000101010101" pitchFamily="18" charset="-127"/>
                <a:ea typeface="Batang" panose="02030600000101010101" pitchFamily="18" charset="-127"/>
              </a:rPr>
              <a:t>10.</a:t>
            </a:r>
            <a:r>
              <a:rPr lang="ko-KR" altLang="en-US" sz="2800" dirty="0"/>
              <a:t>아래 주제로 발표해 보세요</a:t>
            </a:r>
            <a:r>
              <a:rPr lang="en-US" altLang="ko-KR" sz="2800" dirty="0"/>
              <a:t>.</a:t>
            </a:r>
            <a:endParaRPr lang="zh-CN" altLang="en-US" sz="2800" dirty="0">
              <a:latin typeface="Batang" panose="02030600000101010101" pitchFamily="18" charset="-127"/>
              <a:ea typeface="Batang" panose="02030600000101010101" pitchFamily="18" charset="-127"/>
            </a:endParaRPr>
          </a:p>
        </p:txBody>
      </p:sp>
      <p:sp>
        <p:nvSpPr>
          <p:cNvPr id="6" name="矩形 5"/>
          <p:cNvSpPr/>
          <p:nvPr/>
        </p:nvSpPr>
        <p:spPr>
          <a:xfrm>
            <a:off x="675563" y="1974588"/>
            <a:ext cx="7870079" cy="2929135"/>
          </a:xfrm>
          <a:prstGeom prst="rect">
            <a:avLst/>
          </a:prstGeom>
        </p:spPr>
        <p:txBody>
          <a:bodyPr wrap="square">
            <a:spAutoFit/>
          </a:bodyPr>
          <a:lstStyle/>
          <a:p>
            <a:pPr>
              <a:lnSpc>
                <a:spcPct val="200000"/>
              </a:lnSpc>
            </a:pPr>
            <a:r>
              <a:rPr lang="en-US" altLang="ko-KR" sz="2400" dirty="0" smtClean="0"/>
              <a:t>1.</a:t>
            </a:r>
            <a:r>
              <a:rPr lang="ko-KR" altLang="en-US" sz="2400" dirty="0" smtClean="0"/>
              <a:t> </a:t>
            </a:r>
            <a:r>
              <a:rPr lang="ko-KR" altLang="en-US" sz="2400" dirty="0"/>
              <a:t>중국에도 한국의 소득공제 같은 것이 있습니까</a:t>
            </a:r>
            <a:r>
              <a:rPr lang="en-US" altLang="ko-KR" sz="2400" dirty="0"/>
              <a:t>?</a:t>
            </a:r>
          </a:p>
          <a:p>
            <a:pPr>
              <a:lnSpc>
                <a:spcPct val="200000"/>
              </a:lnSpc>
            </a:pPr>
            <a:r>
              <a:rPr lang="en-US" altLang="ko-KR" sz="2400" dirty="0" smtClean="0"/>
              <a:t>2. </a:t>
            </a:r>
            <a:r>
              <a:rPr lang="ko-KR" altLang="en-US" sz="2400" dirty="0"/>
              <a:t>한국과 중국의 현금영수증을 비교하여 발표해 보세요</a:t>
            </a:r>
            <a:r>
              <a:rPr lang="en-US" altLang="ko-KR" sz="2400" dirty="0"/>
              <a:t>.</a:t>
            </a:r>
          </a:p>
          <a:p>
            <a:pPr>
              <a:lnSpc>
                <a:spcPct val="200000"/>
              </a:lnSpc>
            </a:pPr>
            <a:r>
              <a:rPr lang="en-US" altLang="ko-KR" sz="2400" dirty="0" smtClean="0"/>
              <a:t>3. </a:t>
            </a:r>
            <a:r>
              <a:rPr lang="ko-KR" altLang="en-US" sz="2400" dirty="0"/>
              <a:t>포인트 카드</a:t>
            </a:r>
            <a:r>
              <a:rPr lang="en-US" altLang="ko-KR" sz="2400" dirty="0"/>
              <a:t>, </a:t>
            </a:r>
            <a:r>
              <a:rPr lang="ko-KR" altLang="en-US" sz="2400" dirty="0"/>
              <a:t>신용 카드 등 카드 문화에 대해 발표해 보세요</a:t>
            </a:r>
            <a:r>
              <a:rPr lang="en-US" altLang="ko-KR" sz="2400" dirty="0"/>
              <a:t>.</a:t>
            </a:r>
            <a:endParaRPr lang="zh-CN" altLang="en-US" sz="2400" dirty="0"/>
          </a:p>
        </p:txBody>
      </p:sp>
      <p:sp>
        <p:nvSpPr>
          <p:cNvPr id="7" name="webpage-home_81886">
            <a:hlinkClick r:id="rId2"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6726212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12166" y="1231790"/>
            <a:ext cx="4065846" cy="2641728"/>
            <a:chOff x="400725" y="2004727"/>
            <a:chExt cx="4065846" cy="2641728"/>
          </a:xfrm>
          <a:solidFill>
            <a:schemeClr val="accent5">
              <a:lumMod val="40000"/>
              <a:lumOff val="60000"/>
            </a:schemeClr>
          </a:solidFill>
        </p:grpSpPr>
        <p:sp>
          <p:nvSpPr>
            <p:cNvPr id="22" name="矩形 21"/>
            <p:cNvSpPr>
              <a:spLocks/>
            </p:cNvSpPr>
            <p:nvPr/>
          </p:nvSpPr>
          <p:spPr>
            <a:xfrm>
              <a:off x="400725" y="2004727"/>
              <a:ext cx="4065846" cy="8919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현금영수증 가맹점　</a:t>
              </a:r>
              <a:r>
                <a:rPr lang="ko-KR" altLang="en-US" sz="2400" dirty="0">
                  <a:solidFill>
                    <a:schemeClr val="tx1"/>
                  </a:solidFill>
                  <a:latin typeface="宋体" panose="02010600030101010101" pitchFamily="2" charset="-122"/>
                  <a:ea typeface="宋体" panose="02010600030101010101" pitchFamily="2" charset="-122"/>
                </a:rPr>
                <a:t>现金发票加盟店</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3" name="矩形 22"/>
            <p:cNvSpPr>
              <a:spLocks/>
            </p:cNvSpPr>
            <p:nvPr/>
          </p:nvSpPr>
          <p:spPr>
            <a:xfrm>
              <a:off x="400725" y="4046456"/>
              <a:ext cx="4065846" cy="599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포인트가 누적되다　</a:t>
              </a:r>
              <a:r>
                <a:rPr lang="ko-KR" altLang="en-US" sz="2400" dirty="0">
                  <a:solidFill>
                    <a:schemeClr val="tx1"/>
                  </a:solidFill>
                  <a:latin typeface="宋体" panose="02010600030101010101" pitchFamily="2" charset="-122"/>
                  <a:ea typeface="宋体" panose="02010600030101010101" pitchFamily="2" charset="-122"/>
                </a:rPr>
                <a:t>积分</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3" name="矩形 32"/>
            <p:cNvSpPr>
              <a:spLocks/>
            </p:cNvSpPr>
            <p:nvPr/>
          </p:nvSpPr>
          <p:spPr>
            <a:xfrm>
              <a:off x="400725" y="3086861"/>
              <a:ext cx="4065846" cy="682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카드를 발급받다　</a:t>
              </a:r>
              <a:r>
                <a:rPr lang="ko-KR" altLang="en-US" sz="2400" dirty="0">
                  <a:solidFill>
                    <a:schemeClr val="tx1"/>
                  </a:solidFill>
                  <a:latin typeface="宋体" panose="02010600030101010101" pitchFamily="2" charset="-122"/>
                  <a:ea typeface="宋体" panose="02010600030101010101" pitchFamily="2" charset="-122"/>
                </a:rPr>
                <a:t>办卡</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16" name="组合 15"/>
          <p:cNvGrpSpPr/>
          <p:nvPr/>
        </p:nvGrpSpPr>
        <p:grpSpPr>
          <a:xfrm>
            <a:off x="484385" y="1231790"/>
            <a:ext cx="4065846" cy="2204584"/>
            <a:chOff x="400725" y="2174347"/>
            <a:chExt cx="4065846" cy="2204584"/>
          </a:xfrm>
          <a:solidFill>
            <a:schemeClr val="accent5">
              <a:lumMod val="40000"/>
              <a:lumOff val="60000"/>
            </a:schemeClr>
          </a:solidFill>
        </p:grpSpPr>
        <p:sp>
          <p:nvSpPr>
            <p:cNvPr id="17" name="矩形 16"/>
            <p:cNvSpPr>
              <a:spLocks/>
            </p:cNvSpPr>
            <p:nvPr/>
          </p:nvSpPr>
          <p:spPr>
            <a:xfrm>
              <a:off x="400725" y="2174347"/>
              <a:ext cx="4065846" cy="561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연말정산　</a:t>
              </a:r>
              <a:r>
                <a:rPr lang="ko-KR" altLang="en-US" sz="2400" dirty="0">
                  <a:solidFill>
                    <a:schemeClr val="tx1"/>
                  </a:solidFill>
                  <a:latin typeface="宋体" panose="02010600030101010101" pitchFamily="2" charset="-122"/>
                  <a:ea typeface="宋体" panose="02010600030101010101" pitchFamily="2" charset="-122"/>
                </a:rPr>
                <a:t>年底结算</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9" name="矩形 18"/>
            <p:cNvSpPr>
              <a:spLocks/>
            </p:cNvSpPr>
            <p:nvPr/>
          </p:nvSpPr>
          <p:spPr>
            <a:xfrm>
              <a:off x="400725" y="3804192"/>
              <a:ext cx="4065846" cy="5747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ko-KR" altLang="en-US" sz="2400" dirty="0">
                  <a:solidFill>
                    <a:schemeClr val="tx1"/>
                  </a:solidFill>
                </a:rPr>
                <a:t>납세의 의무　</a:t>
              </a:r>
              <a:r>
                <a:rPr lang="ko-KR" altLang="en-US" sz="2400" dirty="0">
                  <a:solidFill>
                    <a:schemeClr val="tx1"/>
                  </a:solidFill>
                  <a:latin typeface="宋体" panose="02010600030101010101" pitchFamily="2" charset="-122"/>
                  <a:ea typeface="宋体" panose="02010600030101010101" pitchFamily="2" charset="-122"/>
                </a:rPr>
                <a:t>纳税义务</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sp>
        <p:nvSpPr>
          <p:cNvPr id="13" name="矩形 12"/>
          <p:cNvSpPr>
            <a:spLocks/>
          </p:cNvSpPr>
          <p:nvPr/>
        </p:nvSpPr>
        <p:spPr>
          <a:xfrm>
            <a:off x="484385" y="2004062"/>
            <a:ext cx="4065846" cy="56168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국세청　</a:t>
            </a:r>
            <a:r>
              <a:rPr lang="ko-KR" altLang="en-US" sz="2400" dirty="0">
                <a:solidFill>
                  <a:schemeClr val="tx1"/>
                </a:solidFill>
                <a:latin typeface="宋体" panose="02010600030101010101" pitchFamily="2" charset="-122"/>
                <a:ea typeface="宋体" panose="02010600030101010101" pitchFamily="2" charset="-122"/>
              </a:rPr>
              <a:t>国税厅</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14" name="组合 13"/>
          <p:cNvGrpSpPr/>
          <p:nvPr/>
        </p:nvGrpSpPr>
        <p:grpSpPr>
          <a:xfrm>
            <a:off x="544914" y="250438"/>
            <a:ext cx="8108438" cy="769157"/>
            <a:chOff x="544914" y="250438"/>
            <a:chExt cx="8108438" cy="769157"/>
          </a:xfrm>
          <a:solidFill>
            <a:srgbClr val="FF0000"/>
          </a:solidFill>
        </p:grpSpPr>
        <p:sp>
          <p:nvSpPr>
            <p:cNvPr id="15" name="矩形 14"/>
            <p:cNvSpPr/>
            <p:nvPr/>
          </p:nvSpPr>
          <p:spPr>
            <a:xfrm rot="21075228">
              <a:off x="6893965" y="250438"/>
              <a:ext cx="1759387" cy="767210"/>
            </a:xfrm>
            <a:prstGeom prst="rect">
              <a:avLst/>
            </a:prstGeom>
            <a:gr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zh-CN" altLang="en-US" sz="2800" b="1" dirty="0" smtClean="0">
                  <a:solidFill>
                    <a:schemeClr val="bg1"/>
                  </a:solidFill>
                  <a:ea typeface="宋体" panose="02010600030101010101" pitchFamily="2" charset="-122"/>
                  <a:cs typeface="+mn-ea"/>
                  <a:sym typeface="+mn-lt"/>
                </a:rPr>
                <a:t>拓展词句</a:t>
              </a:r>
              <a:endParaRPr lang="en-US" altLang="ko-KR" sz="2800" b="1" dirty="0" smtClean="0">
                <a:solidFill>
                  <a:schemeClr val="bg1"/>
                </a:solidFill>
                <a:ea typeface="宋体" panose="02010600030101010101" pitchFamily="2" charset="-122"/>
                <a:cs typeface="+mn-ea"/>
                <a:sym typeface="+mn-lt"/>
              </a:endParaRPr>
            </a:p>
          </p:txBody>
        </p:sp>
        <p:cxnSp>
          <p:nvCxnSpPr>
            <p:cNvPr id="18" name="直接连接符 3"/>
            <p:cNvCxnSpPr/>
            <p:nvPr/>
          </p:nvCxnSpPr>
          <p:spPr>
            <a:xfrm flipV="1">
              <a:off x="544914" y="1019265"/>
              <a:ext cx="6528935" cy="330"/>
            </a:xfrm>
            <a:prstGeom prst="line">
              <a:avLst/>
            </a:prstGeom>
            <a:grpFill/>
            <a:ln w="44450">
              <a:solidFill>
                <a:srgbClr val="FF0000"/>
              </a:solidFill>
              <a:headEnd type="oval"/>
            </a:ln>
          </p:spPr>
          <p:style>
            <a:lnRef idx="1">
              <a:schemeClr val="accent1"/>
            </a:lnRef>
            <a:fillRef idx="0">
              <a:schemeClr val="accent1"/>
            </a:fillRef>
            <a:effectRef idx="0">
              <a:schemeClr val="accent1"/>
            </a:effectRef>
            <a:fontRef idx="minor">
              <a:schemeClr val="tx1"/>
            </a:fontRef>
          </p:style>
        </p:cxnSp>
      </p:grpSp>
      <p:sp>
        <p:nvSpPr>
          <p:cNvPr id="20"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5806918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047" y="2760270"/>
            <a:ext cx="1518436" cy="18000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887" y="2760270"/>
            <a:ext cx="1502264" cy="18000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5387" y="2659587"/>
            <a:ext cx="1479454" cy="1800000"/>
          </a:xfrm>
          <a:prstGeom prst="rect">
            <a:avLst/>
          </a:prstGeom>
        </p:spPr>
      </p:pic>
      <p:sp>
        <p:nvSpPr>
          <p:cNvPr id="16" name="文本框 15"/>
          <p:cNvSpPr txBox="1"/>
          <p:nvPr/>
        </p:nvSpPr>
        <p:spPr>
          <a:xfrm>
            <a:off x="775988" y="3251265"/>
            <a:ext cx="1168554" cy="523220"/>
          </a:xfrm>
          <a:prstGeom prst="rect">
            <a:avLst/>
          </a:prstGeom>
          <a:noFill/>
        </p:spPr>
        <p:txBody>
          <a:bodyPr wrap="square" rtlCol="0">
            <a:spAutoFit/>
          </a:bodyPr>
          <a:lstStyle/>
          <a:p>
            <a:r>
              <a:rPr kumimoji="1" lang="ko-KR" altLang="en-US" sz="2800" b="1" dirty="0" smtClean="0">
                <a:latin typeface="Batang" panose="02030600000101010101" pitchFamily="18" charset="-127"/>
                <a:ea typeface="Batang" panose="02030600000101010101" pitchFamily="18" charset="-127"/>
                <a:hlinkClick r:id="rId6" action="ppaction://hlinksldjump"/>
              </a:rPr>
              <a:t>어휘</a:t>
            </a:r>
            <a:r>
              <a:rPr kumimoji="1" lang="en-US" altLang="ko-KR" sz="2800" b="1" dirty="0" smtClean="0">
                <a:latin typeface="Batang" panose="02030600000101010101" pitchFamily="18" charset="-127"/>
                <a:ea typeface="Batang" panose="02030600000101010101" pitchFamily="18" charset="-127"/>
                <a:hlinkClick r:id="rId6" action="ppaction://hlinksldjump"/>
              </a:rPr>
              <a:t>1</a:t>
            </a:r>
            <a:endParaRPr kumimoji="1" lang="zh-CN" altLang="en-US" sz="2800" b="1" dirty="0">
              <a:latin typeface="Batang" panose="02030600000101010101" pitchFamily="18" charset="-127"/>
              <a:ea typeface="Batang" panose="02030600000101010101" pitchFamily="18" charset="-127"/>
            </a:endParaRPr>
          </a:p>
        </p:txBody>
      </p:sp>
      <p:sp>
        <p:nvSpPr>
          <p:cNvPr id="24" name="文本框 23"/>
          <p:cNvSpPr txBox="1"/>
          <p:nvPr/>
        </p:nvSpPr>
        <p:spPr>
          <a:xfrm>
            <a:off x="3498742" y="3297977"/>
            <a:ext cx="1168554" cy="523220"/>
          </a:xfrm>
          <a:prstGeom prst="rect">
            <a:avLst/>
          </a:prstGeom>
          <a:noFill/>
        </p:spPr>
        <p:txBody>
          <a:bodyPr wrap="square" rtlCol="0">
            <a:spAutoFit/>
          </a:bodyPr>
          <a:lstStyle/>
          <a:p>
            <a:r>
              <a:rPr kumimoji="1" lang="ko-KR" altLang="en-US" sz="2800" b="1" dirty="0" smtClean="0">
                <a:latin typeface="Batang" panose="02030600000101010101" pitchFamily="18" charset="-127"/>
                <a:ea typeface="Batang" panose="02030600000101010101" pitchFamily="18" charset="-127"/>
                <a:hlinkClick r:id="rId7" action="ppaction://hlinksldjump"/>
              </a:rPr>
              <a:t>대화</a:t>
            </a:r>
            <a:r>
              <a:rPr kumimoji="1" lang="en-US" altLang="ko-KR" sz="2800" b="1" dirty="0" smtClean="0">
                <a:latin typeface="Batang" panose="02030600000101010101" pitchFamily="18" charset="-127"/>
                <a:ea typeface="Batang" panose="02030600000101010101" pitchFamily="18" charset="-127"/>
                <a:hlinkClick r:id="rId7" action="ppaction://hlinksldjump"/>
              </a:rPr>
              <a:t>1</a:t>
            </a:r>
            <a:endParaRPr kumimoji="1" lang="zh-CN" altLang="en-US" sz="3200" b="1" dirty="0">
              <a:latin typeface="Batang" panose="02030600000101010101" pitchFamily="18" charset="-127"/>
              <a:ea typeface="Batang" panose="02030600000101010101" pitchFamily="18" charset="-127"/>
            </a:endParaRPr>
          </a:p>
        </p:txBody>
      </p:sp>
      <p:sp>
        <p:nvSpPr>
          <p:cNvPr id="25" name="文本框 24"/>
          <p:cNvSpPr txBox="1"/>
          <p:nvPr/>
        </p:nvSpPr>
        <p:spPr>
          <a:xfrm>
            <a:off x="6420837" y="3247330"/>
            <a:ext cx="1168554" cy="523220"/>
          </a:xfrm>
          <a:prstGeom prst="rect">
            <a:avLst/>
          </a:prstGeom>
          <a:noFill/>
        </p:spPr>
        <p:txBody>
          <a:bodyPr wrap="square" rtlCol="0">
            <a:spAutoFit/>
          </a:bodyPr>
          <a:lstStyle/>
          <a:p>
            <a:r>
              <a:rPr kumimoji="1" lang="ko-KR" altLang="en-US" sz="2800" b="1" dirty="0" smtClean="0">
                <a:latin typeface="Batang" panose="02030600000101010101" pitchFamily="18" charset="-127"/>
                <a:ea typeface="Batang" panose="02030600000101010101" pitchFamily="18" charset="-127"/>
                <a:hlinkClick r:id="rId8" action="ppaction://hlinksldjump"/>
              </a:rPr>
              <a:t>문법</a:t>
            </a:r>
            <a:r>
              <a:rPr kumimoji="1" lang="en-US" altLang="ko-KR" sz="2800" b="1" dirty="0" smtClean="0">
                <a:latin typeface="Batang" panose="02030600000101010101" pitchFamily="18" charset="-127"/>
                <a:ea typeface="Batang" panose="02030600000101010101" pitchFamily="18" charset="-127"/>
                <a:hlinkClick r:id="rId8" action="ppaction://hlinksldjump"/>
              </a:rPr>
              <a:t>1</a:t>
            </a:r>
            <a:endParaRPr kumimoji="1" lang="zh-CN" altLang="en-US" sz="2800" b="1" dirty="0">
              <a:latin typeface="Batang" panose="02030600000101010101" pitchFamily="18" charset="-127"/>
              <a:ea typeface="Batang" panose="02030600000101010101" pitchFamily="18" charset="-127"/>
            </a:endParaRPr>
          </a:p>
        </p:txBody>
      </p:sp>
      <p:sp>
        <p:nvSpPr>
          <p:cNvPr id="29" name="矩形 28"/>
          <p:cNvSpPr/>
          <p:nvPr/>
        </p:nvSpPr>
        <p:spPr>
          <a:xfrm rot="21075228">
            <a:off x="7286459" y="243490"/>
            <a:ext cx="1559292" cy="766207"/>
          </a:xfrm>
          <a:prstGeom prst="rect">
            <a:avLst/>
          </a:prstGeom>
          <a:solidFill>
            <a:srgbClr val="F6699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latin typeface="Batang" panose="02030600000101010101" pitchFamily="18" charset="-127"/>
                <a:ea typeface="Batang" panose="02030600000101010101" pitchFamily="18" charset="-127"/>
                <a:cs typeface="+mn-ea"/>
                <a:sym typeface="+mn-lt"/>
              </a:rPr>
              <a:t>본문</a:t>
            </a:r>
            <a:r>
              <a:rPr lang="en-US" altLang="ko-KR" sz="3200" b="1" dirty="0" smtClean="0">
                <a:solidFill>
                  <a:schemeClr val="bg1"/>
                </a:solidFill>
                <a:latin typeface="Batang" panose="02030600000101010101" pitchFamily="18" charset="-127"/>
                <a:ea typeface="Batang" panose="02030600000101010101" pitchFamily="18" charset="-127"/>
                <a:cs typeface="+mn-ea"/>
                <a:sym typeface="+mn-lt"/>
              </a:rPr>
              <a:t>1</a:t>
            </a:r>
            <a:endParaRPr lang="zh-CN" altLang="en-US" sz="3200" b="1" dirty="0">
              <a:solidFill>
                <a:schemeClr val="bg1"/>
              </a:solidFill>
              <a:latin typeface="Batang" panose="02030600000101010101" pitchFamily="18" charset="-127"/>
              <a:ea typeface="Batang" panose="02030600000101010101" pitchFamily="18" charset="-127"/>
              <a:cs typeface="+mn-ea"/>
              <a:sym typeface="+mn-lt"/>
            </a:endParaRPr>
          </a:p>
        </p:txBody>
      </p:sp>
      <p:cxnSp>
        <p:nvCxnSpPr>
          <p:cNvPr id="30" name="直接连接符 25"/>
          <p:cNvCxnSpPr>
            <a:cxnSpLocks/>
          </p:cNvCxnSpPr>
          <p:nvPr/>
        </p:nvCxnSpPr>
        <p:spPr>
          <a:xfrm flipV="1">
            <a:off x="484385" y="886691"/>
            <a:ext cx="6927797" cy="1542"/>
          </a:xfrm>
          <a:prstGeom prst="line">
            <a:avLst/>
          </a:prstGeom>
          <a:ln w="44450">
            <a:solidFill>
              <a:srgbClr val="F6699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03058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1109672"/>
            <a:ext cx="4093149" cy="3193583"/>
            <a:chOff x="362392" y="1523092"/>
            <a:chExt cx="4093149" cy="3193583"/>
          </a:xfrm>
        </p:grpSpPr>
        <p:sp>
          <p:nvSpPr>
            <p:cNvPr id="21" name="矩形 20"/>
            <p:cNvSpPr>
              <a:spLocks/>
            </p:cNvSpPr>
            <p:nvPr/>
          </p:nvSpPr>
          <p:spPr>
            <a:xfrm>
              <a:off x="389695" y="1523092"/>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납품하다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交货</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3" name="矩形 22"/>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프로젝트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计划，课题</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5" name="矩形 24"/>
            <p:cNvSpPr>
              <a:spLocks/>
            </p:cNvSpPr>
            <p:nvPr/>
          </p:nvSpPr>
          <p:spPr>
            <a:xfrm>
              <a:off x="389695" y="32478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기한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期限</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1" name="矩形 30"/>
            <p:cNvSpPr>
              <a:spLocks/>
            </p:cNvSpPr>
            <p:nvPr/>
          </p:nvSpPr>
          <p:spPr>
            <a:xfrm>
              <a:off x="362392" y="4154993"/>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법안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法案</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14" name="组合 13"/>
          <p:cNvGrpSpPr/>
          <p:nvPr/>
        </p:nvGrpSpPr>
        <p:grpSpPr>
          <a:xfrm>
            <a:off x="544914" y="250438"/>
            <a:ext cx="8108438" cy="769157"/>
            <a:chOff x="544914" y="250438"/>
            <a:chExt cx="8108438" cy="769157"/>
          </a:xfrm>
        </p:grpSpPr>
        <p:sp>
          <p:nvSpPr>
            <p:cNvPr id="16" name="矩形 15"/>
            <p:cNvSpPr/>
            <p:nvPr/>
          </p:nvSpPr>
          <p:spPr>
            <a:xfrm rot="21075228">
              <a:off x="6893965" y="250438"/>
              <a:ext cx="1759387" cy="767210"/>
            </a:xfrm>
            <a:prstGeom prst="rect">
              <a:avLst/>
            </a:prstGeom>
            <a:solidFill>
              <a:schemeClr val="accent6">
                <a:lumMod val="7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2800" b="1" dirty="0" smtClean="0">
                  <a:solidFill>
                    <a:schemeClr val="bg1"/>
                  </a:solidFill>
                  <a:cs typeface="+mn-ea"/>
                  <a:sym typeface="+mn-lt"/>
                </a:rPr>
                <a:t>보충단어</a:t>
              </a:r>
              <a:endParaRPr lang="en-US" altLang="ko-KR" sz="2800" b="1" dirty="0" smtClean="0">
                <a:solidFill>
                  <a:schemeClr val="bg1"/>
                </a:solidFill>
                <a:ea typeface="宋体" panose="02010600030101010101" pitchFamily="2" charset="-122"/>
                <a:cs typeface="+mn-ea"/>
                <a:sym typeface="+mn-lt"/>
              </a:endParaRPr>
            </a:p>
          </p:txBody>
        </p:sp>
        <p:cxnSp>
          <p:nvCxnSpPr>
            <p:cNvPr id="17" name="直接连接符 3"/>
            <p:cNvCxnSpPr/>
            <p:nvPr/>
          </p:nvCxnSpPr>
          <p:spPr>
            <a:xfrm flipV="1">
              <a:off x="544914" y="1019265"/>
              <a:ext cx="6528935" cy="330"/>
            </a:xfrm>
            <a:prstGeom prst="line">
              <a:avLst/>
            </a:prstGeom>
            <a:ln w="4445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826592" y="1109672"/>
            <a:ext cx="4093149" cy="3193583"/>
            <a:chOff x="362392" y="1523092"/>
            <a:chExt cx="4093149" cy="3193583"/>
          </a:xfrm>
        </p:grpSpPr>
        <p:sp>
          <p:nvSpPr>
            <p:cNvPr id="12" name="矩形 11"/>
            <p:cNvSpPr>
              <a:spLocks/>
            </p:cNvSpPr>
            <p:nvPr/>
          </p:nvSpPr>
          <p:spPr>
            <a:xfrm>
              <a:off x="389695" y="1523092"/>
              <a:ext cx="4038543"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무릎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膝盖</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5" name="矩形 14"/>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등록금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学费</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8" name="矩形 17"/>
            <p:cNvSpPr>
              <a:spLocks/>
            </p:cNvSpPr>
            <p:nvPr/>
          </p:nvSpPr>
          <p:spPr>
            <a:xfrm>
              <a:off x="389695" y="32478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인상하다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提高</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9" name="矩形 18"/>
            <p:cNvSpPr>
              <a:spLocks/>
            </p:cNvSpPr>
            <p:nvPr/>
          </p:nvSpPr>
          <p:spPr>
            <a:xfrm>
              <a:off x="362392" y="4154993"/>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떼</a:t>
              </a:r>
              <a:r>
                <a:rPr lang="en-US" altLang="ko-KR" sz="2400" dirty="0">
                  <a:solidFill>
                    <a:schemeClr val="tx1"/>
                  </a:solidFill>
                </a:rPr>
                <a:t>(</a:t>
              </a:r>
              <a:r>
                <a:rPr lang="ko-KR" altLang="en-US" sz="2400" dirty="0">
                  <a:solidFill>
                    <a:schemeClr val="tx1"/>
                  </a:solidFill>
                </a:rPr>
                <a:t>를</a:t>
              </a:r>
              <a:r>
                <a:rPr lang="en-US" altLang="ko-KR" sz="2400" dirty="0">
                  <a:solidFill>
                    <a:schemeClr val="tx1"/>
                  </a:solidFill>
                </a:rPr>
                <a:t>) </a:t>
              </a:r>
              <a:r>
                <a:rPr lang="ko-KR" altLang="en-US" sz="2400" dirty="0">
                  <a:solidFill>
                    <a:schemeClr val="tx1"/>
                  </a:solidFill>
                </a:rPr>
                <a:t>쓰다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词组</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耍赖</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22" name="组合 21"/>
          <p:cNvGrpSpPr/>
          <p:nvPr/>
        </p:nvGrpSpPr>
        <p:grpSpPr>
          <a:xfrm>
            <a:off x="544914" y="4571522"/>
            <a:ext cx="4065846" cy="1392078"/>
            <a:chOff x="389695" y="1523092"/>
            <a:chExt cx="4065846" cy="1392078"/>
          </a:xfrm>
        </p:grpSpPr>
        <p:sp>
          <p:nvSpPr>
            <p:cNvPr id="24" name="矩形 23"/>
            <p:cNvSpPr>
              <a:spLocks/>
            </p:cNvSpPr>
            <p:nvPr/>
          </p:nvSpPr>
          <p:spPr>
            <a:xfrm>
              <a:off x="389695" y="1523092"/>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공정하다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形</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公正</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6" name="矩形 25"/>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부디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副</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千万，务必</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29" name="组合 28"/>
          <p:cNvGrpSpPr/>
          <p:nvPr/>
        </p:nvGrpSpPr>
        <p:grpSpPr>
          <a:xfrm>
            <a:off x="4848583" y="4571522"/>
            <a:ext cx="4065846" cy="1392078"/>
            <a:chOff x="389695" y="1523092"/>
            <a:chExt cx="4065846" cy="1392078"/>
          </a:xfrm>
        </p:grpSpPr>
        <p:sp>
          <p:nvSpPr>
            <p:cNvPr id="30" name="矩形 29"/>
            <p:cNvSpPr>
              <a:spLocks/>
            </p:cNvSpPr>
            <p:nvPr/>
          </p:nvSpPr>
          <p:spPr>
            <a:xfrm>
              <a:off x="389695" y="1523092"/>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관절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关节</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2" name="矩形 31"/>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걸음걸이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步子</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spTree>
    <p:extLst>
      <p:ext uri="{BB962C8B-B14F-4D97-AF65-F5344CB8AC3E}">
        <p14:creationId xmlns:p14="http://schemas.microsoft.com/office/powerpoint/2010/main" val="29020460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914" y="1109672"/>
            <a:ext cx="4093149" cy="3193583"/>
            <a:chOff x="362392" y="1523092"/>
            <a:chExt cx="4093149" cy="3193583"/>
          </a:xfrm>
        </p:grpSpPr>
        <p:sp>
          <p:nvSpPr>
            <p:cNvPr id="21" name="矩形 20"/>
            <p:cNvSpPr>
              <a:spLocks/>
            </p:cNvSpPr>
            <p:nvPr/>
          </p:nvSpPr>
          <p:spPr>
            <a:xfrm>
              <a:off x="389695" y="1523092"/>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판결하다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判决</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3" name="矩形 22"/>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돛을 달다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词组</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扬帆</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5" name="矩形 24"/>
            <p:cNvSpPr>
              <a:spLocks/>
            </p:cNvSpPr>
            <p:nvPr/>
          </p:nvSpPr>
          <p:spPr>
            <a:xfrm>
              <a:off x="389695" y="32478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거두다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收获</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1" name="矩形 30"/>
            <p:cNvSpPr>
              <a:spLocks/>
            </p:cNvSpPr>
            <p:nvPr/>
          </p:nvSpPr>
          <p:spPr>
            <a:xfrm>
              <a:off x="362392" y="4154993"/>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데모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示威游行</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grpSp>
        <p:nvGrpSpPr>
          <p:cNvPr id="14" name="组合 13"/>
          <p:cNvGrpSpPr/>
          <p:nvPr/>
        </p:nvGrpSpPr>
        <p:grpSpPr>
          <a:xfrm>
            <a:off x="544914" y="250438"/>
            <a:ext cx="8108438" cy="769157"/>
            <a:chOff x="544914" y="250438"/>
            <a:chExt cx="8108438" cy="769157"/>
          </a:xfrm>
        </p:grpSpPr>
        <p:sp>
          <p:nvSpPr>
            <p:cNvPr id="16" name="矩形 15"/>
            <p:cNvSpPr/>
            <p:nvPr/>
          </p:nvSpPr>
          <p:spPr>
            <a:xfrm rot="21075228">
              <a:off x="6893965" y="250438"/>
              <a:ext cx="1759387" cy="767210"/>
            </a:xfrm>
            <a:prstGeom prst="rect">
              <a:avLst/>
            </a:prstGeom>
            <a:solidFill>
              <a:schemeClr val="accent6">
                <a:lumMod val="7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2800" b="1" dirty="0" smtClean="0">
                  <a:solidFill>
                    <a:schemeClr val="bg1"/>
                  </a:solidFill>
                  <a:cs typeface="+mn-ea"/>
                  <a:sym typeface="+mn-lt"/>
                </a:rPr>
                <a:t>보충단어</a:t>
              </a:r>
              <a:endParaRPr lang="en-US" altLang="ko-KR" sz="2800" b="1" dirty="0" smtClean="0">
                <a:solidFill>
                  <a:schemeClr val="bg1"/>
                </a:solidFill>
                <a:ea typeface="宋体" panose="02010600030101010101" pitchFamily="2" charset="-122"/>
                <a:cs typeface="+mn-ea"/>
                <a:sym typeface="+mn-lt"/>
              </a:endParaRPr>
            </a:p>
          </p:txBody>
        </p:sp>
        <p:cxnSp>
          <p:nvCxnSpPr>
            <p:cNvPr id="17" name="直接连接符 3"/>
            <p:cNvCxnSpPr/>
            <p:nvPr/>
          </p:nvCxnSpPr>
          <p:spPr>
            <a:xfrm flipV="1">
              <a:off x="544914" y="1019265"/>
              <a:ext cx="6528935" cy="330"/>
            </a:xfrm>
            <a:prstGeom prst="line">
              <a:avLst/>
            </a:prstGeom>
            <a:ln w="4445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853895" y="1109672"/>
            <a:ext cx="4065846" cy="2631900"/>
            <a:chOff x="389695" y="1523092"/>
            <a:chExt cx="4065846" cy="2631900"/>
          </a:xfrm>
        </p:grpSpPr>
        <p:sp>
          <p:nvSpPr>
            <p:cNvPr id="12" name="矩形 11"/>
            <p:cNvSpPr>
              <a:spLocks/>
            </p:cNvSpPr>
            <p:nvPr/>
          </p:nvSpPr>
          <p:spPr>
            <a:xfrm>
              <a:off x="389695" y="1523092"/>
              <a:ext cx="4038543"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무모하다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形</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盲目，轻率</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5" name="矩形 14"/>
            <p:cNvSpPr>
              <a:spLocks/>
            </p:cNvSpPr>
            <p:nvPr/>
          </p:nvSpPr>
          <p:spPr>
            <a:xfrm>
              <a:off x="389695" y="2353488"/>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애쓰다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用力，费力</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8" name="矩形 17"/>
            <p:cNvSpPr>
              <a:spLocks/>
            </p:cNvSpPr>
            <p:nvPr/>
          </p:nvSpPr>
          <p:spPr>
            <a:xfrm>
              <a:off x="389695" y="3247887"/>
              <a:ext cx="4065846" cy="90710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ko-KR" altLang="en-US" sz="2400" dirty="0">
                  <a:solidFill>
                    <a:schemeClr val="tx1"/>
                  </a:solidFill>
                </a:rPr>
                <a:t>밑 빠진 독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惯</a:t>
              </a:r>
              <a:r>
                <a:rPr lang="en-US" altLang="zh-CN" sz="2400" dirty="0">
                  <a:solidFill>
                    <a:schemeClr val="tx1"/>
                  </a:solidFill>
                  <a:latin typeface="宋体" panose="02010600030101010101" pitchFamily="2" charset="-122"/>
                  <a:ea typeface="宋体" panose="02010600030101010101" pitchFamily="2" charset="-122"/>
                </a:rPr>
                <a:t>】</a:t>
              </a:r>
            </a:p>
            <a:p>
              <a:r>
                <a:rPr lang="zh-CN" altLang="en-US" sz="2400" dirty="0">
                  <a:solidFill>
                    <a:schemeClr val="tx1"/>
                  </a:solidFill>
                  <a:latin typeface="宋体" panose="02010600030101010101" pitchFamily="2" charset="-122"/>
                  <a:ea typeface="宋体" panose="02010600030101010101" pitchFamily="2" charset="-122"/>
                </a:rPr>
                <a:t>掉了底儿的缸，喻指无底洞</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sp>
        <p:nvSpPr>
          <p:cNvPr id="24" name="矩形 23"/>
          <p:cNvSpPr>
            <a:spLocks/>
          </p:cNvSpPr>
          <p:nvPr/>
        </p:nvSpPr>
        <p:spPr>
          <a:xfrm>
            <a:off x="544914" y="4571522"/>
            <a:ext cx="4065846" cy="56168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파업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罢工</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9"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42108481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00" y="1231662"/>
            <a:ext cx="3545107" cy="3052870"/>
            <a:chOff x="502768" y="1380468"/>
            <a:chExt cx="4394963" cy="3052870"/>
          </a:xfrm>
        </p:grpSpPr>
        <p:sp>
          <p:nvSpPr>
            <p:cNvPr id="21" name="矩形 20"/>
            <p:cNvSpPr>
              <a:spLocks/>
            </p:cNvSpPr>
            <p:nvPr/>
          </p:nvSpPr>
          <p:spPr>
            <a:xfrm>
              <a:off x="502768" y="1380468"/>
              <a:ext cx="4393672" cy="57233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이기다 </a:t>
              </a:r>
              <a:r>
                <a:rPr lang="en-US" altLang="ko-KR" sz="2400" dirty="0"/>
                <a:t>【</a:t>
              </a:r>
              <a:r>
                <a:rPr lang="zh-CN" altLang="en-US" sz="2400" dirty="0"/>
                <a:t>动</a:t>
              </a:r>
              <a:r>
                <a:rPr lang="en-US" altLang="zh-CN" sz="2400" dirty="0"/>
                <a:t>】</a:t>
              </a:r>
              <a:r>
                <a:rPr lang="zh-CN" altLang="en-US" sz="2400" dirty="0"/>
                <a:t>赢</a:t>
              </a:r>
              <a:endParaRPr lang="zh-CN" altLang="zh-CN" sz="2800" dirty="0">
                <a:solidFill>
                  <a:schemeClr val="tx1"/>
                </a:solidFill>
                <a:latin typeface="宋体" panose="02010600030101010101" pitchFamily="2" charset="-122"/>
                <a:ea typeface="宋体" panose="02010600030101010101" pitchFamily="2" charset="-122"/>
                <a:sym typeface="+mn-lt"/>
              </a:endParaRPr>
            </a:p>
          </p:txBody>
        </p:sp>
        <p:sp>
          <p:nvSpPr>
            <p:cNvPr id="22" name="矩形 21"/>
            <p:cNvSpPr>
              <a:spLocks/>
            </p:cNvSpPr>
            <p:nvPr/>
          </p:nvSpPr>
          <p:spPr>
            <a:xfrm>
              <a:off x="504059" y="2197345"/>
              <a:ext cx="4393672"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내기 </a:t>
              </a:r>
              <a:r>
                <a:rPr lang="en-US" altLang="ko-KR" sz="2400" dirty="0"/>
                <a:t>【</a:t>
              </a:r>
              <a:r>
                <a:rPr lang="zh-CN" altLang="en-US" sz="2400" dirty="0"/>
                <a:t>名</a:t>
              </a:r>
              <a:r>
                <a:rPr lang="en-US" altLang="zh-CN" sz="2400" dirty="0"/>
                <a:t>】</a:t>
              </a:r>
              <a:r>
                <a:rPr lang="zh-CN" altLang="en-US" sz="2400" dirty="0"/>
                <a:t>打赌</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3" name="矩形 22"/>
            <p:cNvSpPr>
              <a:spLocks/>
            </p:cNvSpPr>
            <p:nvPr/>
          </p:nvSpPr>
          <p:spPr>
            <a:xfrm>
              <a:off x="504059" y="3030817"/>
              <a:ext cx="4393672"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지다 </a:t>
              </a:r>
              <a:r>
                <a:rPr lang="en-US" altLang="ko-KR" sz="2400" dirty="0"/>
                <a:t>【</a:t>
              </a:r>
              <a:r>
                <a:rPr lang="zh-CN" altLang="en-US" sz="2400" dirty="0"/>
                <a:t>动</a:t>
              </a:r>
              <a:r>
                <a:rPr lang="en-US" altLang="zh-CN" sz="2400" dirty="0"/>
                <a:t>】</a:t>
              </a:r>
              <a:r>
                <a:rPr lang="zh-CN" altLang="en-US" sz="2400" dirty="0"/>
                <a:t>输</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4" name="矩形 23"/>
            <p:cNvSpPr>
              <a:spLocks/>
            </p:cNvSpPr>
            <p:nvPr/>
          </p:nvSpPr>
          <p:spPr>
            <a:xfrm>
              <a:off x="504058" y="3863164"/>
              <a:ext cx="4393673" cy="57017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t>고르다 </a:t>
              </a:r>
              <a:r>
                <a:rPr lang="en-US" altLang="ko-KR" sz="2000" dirty="0"/>
                <a:t>【</a:t>
              </a:r>
              <a:r>
                <a:rPr lang="ko-KR" altLang="en-US" sz="2000" dirty="0"/>
                <a:t>动</a:t>
              </a:r>
              <a:r>
                <a:rPr lang="en-US" altLang="ko-KR" sz="2000" dirty="0"/>
                <a:t>】</a:t>
              </a:r>
              <a:r>
                <a:rPr lang="ko-KR" altLang="en-US" sz="2000" dirty="0"/>
                <a:t>挑选，选择</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grpSp>
      <p:grpSp>
        <p:nvGrpSpPr>
          <p:cNvPr id="2" name="组合 1"/>
          <p:cNvGrpSpPr/>
          <p:nvPr/>
        </p:nvGrpSpPr>
        <p:grpSpPr>
          <a:xfrm>
            <a:off x="484385" y="243490"/>
            <a:ext cx="8361366" cy="766207"/>
            <a:chOff x="484385" y="243490"/>
            <a:chExt cx="8361366" cy="766207"/>
          </a:xfrm>
        </p:grpSpPr>
        <p:cxnSp>
          <p:nvCxnSpPr>
            <p:cNvPr id="26" name="直接连接符 25"/>
            <p:cNvCxnSpPr>
              <a:cxnSpLocks/>
            </p:cNvCxnSpPr>
            <p:nvPr/>
          </p:nvCxnSpPr>
          <p:spPr>
            <a:xfrm flipV="1">
              <a:off x="484385" y="886691"/>
              <a:ext cx="6927797" cy="1542"/>
            </a:xfrm>
            <a:prstGeom prst="line">
              <a:avLst/>
            </a:prstGeom>
            <a:ln w="44450">
              <a:solidFill>
                <a:srgbClr val="FC4628"/>
              </a:solidFill>
              <a:headEnd type="ova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rot="21075228">
              <a:off x="7286459" y="243490"/>
              <a:ext cx="1559292" cy="766207"/>
            </a:xfrm>
            <a:prstGeom prst="rect">
              <a:avLst/>
            </a:prstGeom>
            <a:solidFill>
              <a:srgbClr val="FF0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어휘</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grpSp>
      <p:sp>
        <p:nvSpPr>
          <p:cNvPr id="11" name="矩形 10"/>
          <p:cNvSpPr>
            <a:spLocks/>
          </p:cNvSpPr>
          <p:nvPr/>
        </p:nvSpPr>
        <p:spPr>
          <a:xfrm>
            <a:off x="4983605" y="4567321"/>
            <a:ext cx="3599799" cy="52990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월급쟁이 </a:t>
            </a:r>
            <a:r>
              <a:rPr lang="en-US" altLang="ko-KR" sz="2400" dirty="0"/>
              <a:t>【</a:t>
            </a:r>
            <a:r>
              <a:rPr lang="ko-KR" altLang="en-US" sz="2400" dirty="0"/>
              <a:t>名</a:t>
            </a:r>
            <a:r>
              <a:rPr lang="en-US" altLang="ko-KR" sz="2400" dirty="0"/>
              <a:t>】</a:t>
            </a:r>
            <a:r>
              <a:rPr lang="ko-KR" altLang="en-US" sz="2400" dirty="0"/>
              <a:t>工薪族</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12" name="组合 11"/>
          <p:cNvGrpSpPr/>
          <p:nvPr/>
        </p:nvGrpSpPr>
        <p:grpSpPr>
          <a:xfrm>
            <a:off x="4983605" y="1210940"/>
            <a:ext cx="3571672" cy="3065100"/>
            <a:chOff x="502768" y="1215233"/>
            <a:chExt cx="4427896" cy="3065100"/>
          </a:xfrm>
        </p:grpSpPr>
        <p:sp>
          <p:nvSpPr>
            <p:cNvPr id="13" name="矩形 12"/>
            <p:cNvSpPr>
              <a:spLocks/>
            </p:cNvSpPr>
            <p:nvPr/>
          </p:nvSpPr>
          <p:spPr>
            <a:xfrm>
              <a:off x="502768" y="1215233"/>
              <a:ext cx="4393030" cy="83039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smtClean="0"/>
                <a:t>소득공제</a:t>
              </a:r>
              <a:r>
                <a:rPr lang="en-US" altLang="ko-KR" sz="2400" dirty="0" smtClean="0"/>
                <a:t>【</a:t>
              </a:r>
              <a:r>
                <a:rPr lang="ko-KR" altLang="en-US" sz="2400" dirty="0"/>
                <a:t>名</a:t>
              </a:r>
              <a:r>
                <a:rPr lang="en-US" altLang="ko-KR" sz="2400" dirty="0"/>
                <a:t>】</a:t>
              </a:r>
              <a:r>
                <a:rPr lang="ko-KR" altLang="en-US" sz="2400" dirty="0"/>
                <a:t>个人收入所得税抵免</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4" name="矩形 13"/>
            <p:cNvSpPr>
              <a:spLocks/>
            </p:cNvSpPr>
            <p:nvPr/>
          </p:nvSpPr>
          <p:spPr>
            <a:xfrm>
              <a:off x="503414" y="2181727"/>
              <a:ext cx="4393672" cy="58051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세금 부담 </a:t>
              </a:r>
              <a:r>
                <a:rPr lang="en-US" altLang="ko-KR" sz="2000" dirty="0">
                  <a:solidFill>
                    <a:schemeClr val="tx1"/>
                  </a:solidFill>
                </a:rPr>
                <a:t>【</a:t>
              </a:r>
              <a:r>
                <a:rPr lang="ko-KR" altLang="en-US" sz="2000" dirty="0">
                  <a:solidFill>
                    <a:schemeClr val="tx1"/>
                  </a:solidFill>
                </a:rPr>
                <a:t>名</a:t>
              </a:r>
              <a:r>
                <a:rPr lang="en-US" altLang="ko-KR" sz="2000" dirty="0">
                  <a:solidFill>
                    <a:schemeClr val="tx1"/>
                  </a:solidFill>
                </a:rPr>
                <a:t>】</a:t>
              </a:r>
              <a:r>
                <a:rPr lang="ko-KR" altLang="en-US" sz="2000" dirty="0">
                  <a:solidFill>
                    <a:schemeClr val="tx1"/>
                  </a:solidFill>
                </a:rPr>
                <a:t>应缴的税费</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sp>
          <p:nvSpPr>
            <p:cNvPr id="15" name="矩形 14"/>
            <p:cNvSpPr>
              <a:spLocks/>
            </p:cNvSpPr>
            <p:nvPr/>
          </p:nvSpPr>
          <p:spPr>
            <a:xfrm>
              <a:off x="536992" y="2942762"/>
              <a:ext cx="4393672" cy="55123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발급 </a:t>
              </a:r>
              <a:r>
                <a:rPr lang="en-US" altLang="ko-KR" sz="2400" dirty="0"/>
                <a:t>【</a:t>
              </a:r>
              <a:r>
                <a:rPr lang="ko-KR" altLang="en-US" sz="2400" dirty="0"/>
                <a:t>名</a:t>
              </a:r>
              <a:r>
                <a:rPr lang="en-US" altLang="ko-KR" sz="2400" dirty="0"/>
                <a:t>】</a:t>
              </a:r>
              <a:r>
                <a:rPr lang="ko-KR" altLang="en-US" sz="2400" dirty="0"/>
                <a:t>发，发放</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16" name="矩形 15"/>
            <p:cNvSpPr>
              <a:spLocks/>
            </p:cNvSpPr>
            <p:nvPr/>
          </p:nvSpPr>
          <p:spPr>
            <a:xfrm>
              <a:off x="502768" y="3718651"/>
              <a:ext cx="4393673"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모으다 </a:t>
              </a:r>
              <a:r>
                <a:rPr lang="en-US" altLang="ko-KR" sz="2400" dirty="0"/>
                <a:t>【</a:t>
              </a:r>
              <a:r>
                <a:rPr lang="ko-KR" altLang="en-US" sz="2400" dirty="0"/>
                <a:t>动</a:t>
              </a:r>
              <a:r>
                <a:rPr lang="en-US" altLang="ko-KR" sz="2400" dirty="0"/>
                <a:t>】</a:t>
              </a:r>
              <a:r>
                <a:rPr lang="ko-KR" altLang="en-US" sz="2400" dirty="0"/>
                <a:t>收集</a:t>
              </a:r>
              <a:endParaRPr lang="ko-KR" altLang="en-US" sz="2400" dirty="0">
                <a:solidFill>
                  <a:schemeClr val="tx1"/>
                </a:solidFill>
                <a:latin typeface="宋体" panose="02010600030101010101" pitchFamily="2" charset="-122"/>
                <a:ea typeface="宋体" panose="02010600030101010101" pitchFamily="2" charset="-122"/>
              </a:endParaRPr>
            </a:p>
          </p:txBody>
        </p:sp>
      </p:grpSp>
      <p:sp>
        <p:nvSpPr>
          <p:cNvPr id="17" name="矩形 16"/>
          <p:cNvSpPr>
            <a:spLocks/>
          </p:cNvSpPr>
          <p:nvPr/>
        </p:nvSpPr>
        <p:spPr>
          <a:xfrm>
            <a:off x="756541" y="4567321"/>
            <a:ext cx="3544066" cy="6004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t>현금 영수증 </a:t>
            </a:r>
            <a:r>
              <a:rPr lang="en-US" altLang="ko-KR" sz="2000" dirty="0"/>
              <a:t>【</a:t>
            </a:r>
            <a:r>
              <a:rPr lang="ko-KR" altLang="en-US" sz="2000" dirty="0"/>
              <a:t>名</a:t>
            </a:r>
            <a:r>
              <a:rPr lang="en-US" altLang="ko-KR" sz="2000" dirty="0"/>
              <a:t>】</a:t>
            </a:r>
            <a:r>
              <a:rPr lang="ko-KR" altLang="en-US" sz="2000" dirty="0"/>
              <a:t>现金发票</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sp>
        <p:nvSpPr>
          <p:cNvPr id="19" name="矩形 18"/>
          <p:cNvSpPr>
            <a:spLocks/>
          </p:cNvSpPr>
          <p:nvPr/>
        </p:nvSpPr>
        <p:spPr>
          <a:xfrm>
            <a:off x="754979" y="5397476"/>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끊다 </a:t>
            </a:r>
            <a:r>
              <a:rPr lang="en-US" altLang="ko-KR" sz="2400" dirty="0"/>
              <a:t>【</a:t>
            </a:r>
            <a:r>
              <a:rPr lang="ko-KR" altLang="en-US" sz="2400" dirty="0"/>
              <a:t>动</a:t>
            </a:r>
            <a:r>
              <a:rPr lang="en-US" altLang="ko-KR" sz="2400" dirty="0"/>
              <a:t>】</a:t>
            </a:r>
            <a:r>
              <a:rPr lang="ko-KR" altLang="en-US" sz="2400" dirty="0"/>
              <a:t>开（发票）</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0" name="矩形 19"/>
          <p:cNvSpPr>
            <a:spLocks/>
          </p:cNvSpPr>
          <p:nvPr/>
        </p:nvSpPr>
        <p:spPr>
          <a:xfrm>
            <a:off x="757061" y="6111182"/>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연말 </a:t>
            </a:r>
            <a:r>
              <a:rPr lang="en-US" altLang="ko-KR" sz="2400" dirty="0"/>
              <a:t>【</a:t>
            </a:r>
            <a:r>
              <a:rPr lang="ko-KR" altLang="en-US" sz="2400" dirty="0"/>
              <a:t>名</a:t>
            </a:r>
            <a:r>
              <a:rPr lang="en-US" altLang="ko-KR" sz="2400" dirty="0"/>
              <a:t>】</a:t>
            </a:r>
            <a:r>
              <a:rPr lang="ko-KR" altLang="en-US" sz="2400" dirty="0"/>
              <a:t>年底，年末</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5" name="矩形 24"/>
          <p:cNvSpPr>
            <a:spLocks/>
          </p:cNvSpPr>
          <p:nvPr/>
        </p:nvSpPr>
        <p:spPr>
          <a:xfrm>
            <a:off x="4984126" y="5982929"/>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시민 </a:t>
            </a:r>
            <a:r>
              <a:rPr lang="en-US" altLang="ko-KR" sz="2400" dirty="0"/>
              <a:t>【</a:t>
            </a:r>
            <a:r>
              <a:rPr lang="zh-CN" altLang="en-US" sz="2400" dirty="0"/>
              <a:t>名</a:t>
            </a:r>
            <a:r>
              <a:rPr lang="en-US" altLang="zh-CN" sz="2400" dirty="0"/>
              <a:t>】</a:t>
            </a:r>
            <a:r>
              <a:rPr lang="zh-CN" altLang="en-US" sz="2400" dirty="0"/>
              <a:t>市民</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27" name="矩形 26"/>
          <p:cNvSpPr>
            <a:spLocks/>
          </p:cNvSpPr>
          <p:nvPr/>
        </p:nvSpPr>
        <p:spPr>
          <a:xfrm>
            <a:off x="5011731" y="5279923"/>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t>혜택 </a:t>
            </a:r>
            <a:r>
              <a:rPr lang="en-US" altLang="ko-KR" sz="2400" dirty="0"/>
              <a:t>【</a:t>
            </a:r>
            <a:r>
              <a:rPr lang="ko-KR" altLang="en-US" sz="2400" dirty="0"/>
              <a:t>名</a:t>
            </a:r>
            <a:r>
              <a:rPr lang="en-US" altLang="ko-KR" sz="2400" dirty="0"/>
              <a:t>】</a:t>
            </a:r>
            <a:r>
              <a:rPr lang="ko-KR" altLang="en-US" sz="2400" dirty="0"/>
              <a:t>实惠，优惠</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28" name="组合 27"/>
          <p:cNvGrpSpPr/>
          <p:nvPr/>
        </p:nvGrpSpPr>
        <p:grpSpPr>
          <a:xfrm>
            <a:off x="811232" y="1231662"/>
            <a:ext cx="3545107" cy="3052870"/>
            <a:chOff x="502768" y="1380468"/>
            <a:chExt cx="4394963" cy="3052870"/>
          </a:xfrm>
        </p:grpSpPr>
        <p:sp>
          <p:nvSpPr>
            <p:cNvPr id="29" name="矩形 28"/>
            <p:cNvSpPr>
              <a:spLocks/>
            </p:cNvSpPr>
            <p:nvPr/>
          </p:nvSpPr>
          <p:spPr>
            <a:xfrm>
              <a:off x="502768" y="1380468"/>
              <a:ext cx="4393672" cy="57233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이기다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动</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赢</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0" name="矩形 29"/>
            <p:cNvSpPr>
              <a:spLocks/>
            </p:cNvSpPr>
            <p:nvPr/>
          </p:nvSpPr>
          <p:spPr>
            <a:xfrm>
              <a:off x="504059" y="2197345"/>
              <a:ext cx="4393672"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내기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打赌</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1" name="矩形 30"/>
            <p:cNvSpPr>
              <a:spLocks/>
            </p:cNvSpPr>
            <p:nvPr/>
          </p:nvSpPr>
          <p:spPr>
            <a:xfrm>
              <a:off x="504059" y="3030817"/>
              <a:ext cx="4393672"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지다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动</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输</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2" name="矩形 31"/>
            <p:cNvSpPr>
              <a:spLocks/>
            </p:cNvSpPr>
            <p:nvPr/>
          </p:nvSpPr>
          <p:spPr>
            <a:xfrm>
              <a:off x="504058" y="3863164"/>
              <a:ext cx="4393673" cy="57017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고르다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挑选，选择</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sp>
        <p:nvSpPr>
          <p:cNvPr id="33" name="矩形 32"/>
          <p:cNvSpPr>
            <a:spLocks/>
          </p:cNvSpPr>
          <p:nvPr/>
        </p:nvSpPr>
        <p:spPr>
          <a:xfrm>
            <a:off x="5039337" y="4567321"/>
            <a:ext cx="3599799" cy="52990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월급쟁이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工薪族</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grpSp>
        <p:nvGrpSpPr>
          <p:cNvPr id="34" name="组合 33"/>
          <p:cNvGrpSpPr/>
          <p:nvPr/>
        </p:nvGrpSpPr>
        <p:grpSpPr>
          <a:xfrm>
            <a:off x="5039337" y="1210940"/>
            <a:ext cx="3571672" cy="3065100"/>
            <a:chOff x="502768" y="1215233"/>
            <a:chExt cx="4427896" cy="3065100"/>
          </a:xfrm>
        </p:grpSpPr>
        <p:sp>
          <p:nvSpPr>
            <p:cNvPr id="35" name="矩形 34"/>
            <p:cNvSpPr>
              <a:spLocks/>
            </p:cNvSpPr>
            <p:nvPr/>
          </p:nvSpPr>
          <p:spPr>
            <a:xfrm>
              <a:off x="502768" y="1215233"/>
              <a:ext cx="4393030" cy="83039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smtClean="0">
                  <a:solidFill>
                    <a:schemeClr val="tx1"/>
                  </a:solidFill>
                </a:rPr>
                <a:t>소득공제</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个人收入所得税抵免</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6" name="矩形 35"/>
            <p:cNvSpPr>
              <a:spLocks/>
            </p:cNvSpPr>
            <p:nvPr/>
          </p:nvSpPr>
          <p:spPr>
            <a:xfrm>
              <a:off x="503414" y="2181727"/>
              <a:ext cx="4393672" cy="58051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세금 부담 </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名</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应缴的税费</a:t>
              </a:r>
              <a:endParaRPr lang="zh-CN" altLang="zh-CN" sz="2000" dirty="0">
                <a:solidFill>
                  <a:schemeClr val="tx1"/>
                </a:solidFill>
                <a:latin typeface="宋体" panose="02010600030101010101" pitchFamily="2" charset="-122"/>
                <a:ea typeface="宋体" panose="02010600030101010101" pitchFamily="2" charset="-122"/>
                <a:sym typeface="+mn-lt"/>
              </a:endParaRPr>
            </a:p>
          </p:txBody>
        </p:sp>
        <p:sp>
          <p:nvSpPr>
            <p:cNvPr id="37" name="矩形 36"/>
            <p:cNvSpPr>
              <a:spLocks/>
            </p:cNvSpPr>
            <p:nvPr/>
          </p:nvSpPr>
          <p:spPr>
            <a:xfrm>
              <a:off x="536992" y="2942762"/>
              <a:ext cx="4393672" cy="55123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발급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发，发放</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38" name="矩形 37"/>
            <p:cNvSpPr>
              <a:spLocks/>
            </p:cNvSpPr>
            <p:nvPr/>
          </p:nvSpPr>
          <p:spPr>
            <a:xfrm>
              <a:off x="502768" y="3718651"/>
              <a:ext cx="4393673" cy="56168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모으다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收集</a:t>
              </a:r>
            </a:p>
          </p:txBody>
        </p:sp>
      </p:grpSp>
      <p:sp>
        <p:nvSpPr>
          <p:cNvPr id="39" name="矩形 38"/>
          <p:cNvSpPr>
            <a:spLocks/>
          </p:cNvSpPr>
          <p:nvPr/>
        </p:nvSpPr>
        <p:spPr>
          <a:xfrm>
            <a:off x="812273" y="4567321"/>
            <a:ext cx="3544066" cy="6004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000" dirty="0">
                <a:solidFill>
                  <a:schemeClr val="tx1"/>
                </a:solidFill>
              </a:rPr>
              <a:t>현금 영수증 </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名</a:t>
            </a:r>
            <a:r>
              <a:rPr lang="en-US" altLang="ko-KR" sz="2000" dirty="0">
                <a:solidFill>
                  <a:schemeClr val="tx1"/>
                </a:solidFill>
                <a:latin typeface="宋体" panose="02010600030101010101" pitchFamily="2" charset="-122"/>
                <a:ea typeface="宋体" panose="02010600030101010101" pitchFamily="2" charset="-122"/>
              </a:rPr>
              <a:t>】</a:t>
            </a:r>
            <a:r>
              <a:rPr lang="ko-KR" altLang="en-US" sz="2000" dirty="0">
                <a:solidFill>
                  <a:schemeClr val="tx1"/>
                </a:solidFill>
                <a:latin typeface="宋体" panose="02010600030101010101" pitchFamily="2" charset="-122"/>
                <a:ea typeface="宋体" panose="02010600030101010101" pitchFamily="2" charset="-122"/>
              </a:rPr>
              <a:t>现金发票</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40" name="矩形 39"/>
          <p:cNvSpPr>
            <a:spLocks/>
          </p:cNvSpPr>
          <p:nvPr/>
        </p:nvSpPr>
        <p:spPr>
          <a:xfrm>
            <a:off x="810711" y="5397476"/>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끊다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动</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开（发票）</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41" name="矩形 40"/>
          <p:cNvSpPr>
            <a:spLocks/>
          </p:cNvSpPr>
          <p:nvPr/>
        </p:nvSpPr>
        <p:spPr>
          <a:xfrm>
            <a:off x="812793" y="6111182"/>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연말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年底，年末</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42" name="矩形 41"/>
          <p:cNvSpPr>
            <a:spLocks/>
          </p:cNvSpPr>
          <p:nvPr/>
        </p:nvSpPr>
        <p:spPr>
          <a:xfrm>
            <a:off x="5039858" y="5982929"/>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시민 </a:t>
            </a:r>
            <a:r>
              <a:rPr lang="en-US" altLang="ko-KR"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名</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市民</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43" name="矩形 42"/>
          <p:cNvSpPr>
            <a:spLocks/>
          </p:cNvSpPr>
          <p:nvPr/>
        </p:nvSpPr>
        <p:spPr>
          <a:xfrm>
            <a:off x="5067463" y="5279923"/>
            <a:ext cx="3543546" cy="5613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ko-KR" altLang="en-US" sz="2400" dirty="0">
                <a:solidFill>
                  <a:schemeClr val="tx1"/>
                </a:solidFill>
              </a:rPr>
              <a:t>혜택 </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名</a:t>
            </a:r>
            <a:r>
              <a:rPr lang="en-US" altLang="ko-KR" sz="2400" dirty="0">
                <a:solidFill>
                  <a:schemeClr val="tx1"/>
                </a:solidFill>
                <a:latin typeface="宋体" panose="02010600030101010101" pitchFamily="2" charset="-122"/>
                <a:ea typeface="宋体" panose="02010600030101010101" pitchFamily="2" charset="-122"/>
              </a:rPr>
              <a:t>】</a:t>
            </a:r>
            <a:r>
              <a:rPr lang="ko-KR" altLang="en-US" sz="2400" dirty="0">
                <a:solidFill>
                  <a:schemeClr val="tx1"/>
                </a:solidFill>
                <a:latin typeface="宋体" panose="02010600030101010101" pitchFamily="2" charset="-122"/>
                <a:ea typeface="宋体" panose="02010600030101010101" pitchFamily="2" charset="-122"/>
              </a:rPr>
              <a:t>实惠，优惠</a:t>
            </a:r>
            <a:endParaRPr lang="zh-CN" altLang="zh-CN" sz="2400" dirty="0">
              <a:solidFill>
                <a:schemeClr val="tx1"/>
              </a:solidFill>
              <a:latin typeface="宋体" panose="02010600030101010101" pitchFamily="2" charset="-122"/>
              <a:ea typeface="宋体" panose="02010600030101010101" pitchFamily="2" charset="-122"/>
              <a:sym typeface="+mn-lt"/>
            </a:endParaRPr>
          </a:p>
        </p:txBody>
      </p:sp>
      <p:sp>
        <p:nvSpPr>
          <p:cNvPr id="44" name="webpage-home_81886">
            <a:hlinkClick r:id="rId3"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1620333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842" y="2748252"/>
            <a:ext cx="8415085" cy="4154984"/>
          </a:xfrm>
          <a:prstGeom prst="rect">
            <a:avLst/>
          </a:prstGeom>
          <a:solidFill>
            <a:schemeClr val="accent1">
              <a:lumMod val="40000"/>
              <a:lumOff val="60000"/>
            </a:schemeClr>
          </a:solidFill>
          <a:ln>
            <a:noFill/>
          </a:ln>
        </p:spPr>
        <p:txBody>
          <a:bodyPr wrap="square">
            <a:spAutoFit/>
          </a:bodyPr>
          <a:lstStyle/>
          <a:p>
            <a:r>
              <a:rPr lang="ko-KR" altLang="en-US" sz="2400" dirty="0" smtClean="0"/>
              <a:t>웨이빈</a:t>
            </a:r>
            <a:r>
              <a:rPr lang="ko-KR" altLang="en-US" sz="2400" dirty="0" smtClean="0">
                <a:solidFill>
                  <a:prstClr val="black"/>
                </a:solidFill>
                <a:latin typeface="Batang" panose="02030600000101010101" pitchFamily="18" charset="-127"/>
                <a:ea typeface="Batang" panose="02030600000101010101" pitchFamily="18" charset="-127"/>
              </a:rPr>
              <a:t>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a:t> 오랜만에 농구하니까 진짜 힘들다</a:t>
            </a:r>
            <a:r>
              <a:rPr lang="en-US" altLang="ko-KR" sz="2400" dirty="0"/>
              <a:t>. </a:t>
            </a:r>
            <a:r>
              <a:rPr lang="ko-KR" altLang="en-US" sz="2400" dirty="0"/>
              <a:t>그래도 이겨서 기분 좋아</a:t>
            </a:r>
            <a:r>
              <a:rPr lang="en-US" altLang="ko-KR" sz="2400" dirty="0"/>
              <a:t>. </a:t>
            </a:r>
            <a:r>
              <a:rPr lang="ko-KR" altLang="en-US" sz="2400" dirty="0"/>
              <a:t>히히</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smtClean="0">
                <a:solidFill>
                  <a:prstClr val="black"/>
                </a:solidFill>
                <a:latin typeface="Batang" panose="02030600000101010101" pitchFamily="18" charset="-127"/>
                <a:ea typeface="Batang" panose="02030600000101010101" pitchFamily="18" charset="-127"/>
              </a:rPr>
              <a:t>: </a:t>
            </a:r>
            <a:r>
              <a:rPr lang="ko-KR" altLang="en-US" sz="2400" dirty="0"/>
              <a:t>오늘 내가 졌으니까 약속</a:t>
            </a:r>
            <a:r>
              <a:rPr lang="ko-KR" altLang="en-US" sz="2400" dirty="0">
                <a:hlinkClick r:id="rId3" action="ppaction://hlinksldjump"/>
              </a:rPr>
              <a:t>대로</a:t>
            </a:r>
            <a:r>
              <a:rPr lang="ko-KR" altLang="en-US" sz="2400" dirty="0"/>
              <a:t> 음료수는 내가 살게</a:t>
            </a:r>
            <a:r>
              <a:rPr lang="en-US" altLang="ko-KR" sz="2400" dirty="0"/>
              <a:t>. </a:t>
            </a:r>
            <a:r>
              <a:rPr lang="ko-KR" altLang="en-US" sz="2400" dirty="0"/>
              <a:t>마음껏 골라</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헤럴드 </a:t>
            </a:r>
            <a:r>
              <a:rPr lang="en-US" altLang="ko-KR" sz="2400" dirty="0">
                <a:solidFill>
                  <a:prstClr val="black"/>
                </a:solidFill>
                <a:latin typeface="Batang" panose="02030600000101010101" pitchFamily="18" charset="-127"/>
                <a:ea typeface="Batang" panose="02030600000101010101" pitchFamily="18" charset="-127"/>
              </a:rPr>
              <a:t>: </a:t>
            </a:r>
            <a:r>
              <a:rPr lang="ko-KR" altLang="en-US" sz="2400" dirty="0"/>
              <a:t>여기 음료수 </a:t>
            </a:r>
            <a:r>
              <a:rPr lang="en-US" altLang="ko-KR" sz="2400" dirty="0"/>
              <a:t>4</a:t>
            </a:r>
            <a:r>
              <a:rPr lang="ko-KR" altLang="en-US" sz="2400" dirty="0"/>
              <a:t>병하고 아이스크림 </a:t>
            </a:r>
            <a:r>
              <a:rPr lang="en-US" altLang="ko-KR" sz="2400" dirty="0"/>
              <a:t>3</a:t>
            </a:r>
            <a:r>
              <a:rPr lang="ko-KR" altLang="en-US" sz="2400" dirty="0"/>
              <a:t>개요</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직원 </a:t>
            </a:r>
            <a:r>
              <a:rPr lang="en-US" altLang="ko-KR" sz="2400" dirty="0">
                <a:solidFill>
                  <a:prstClr val="black"/>
                </a:solidFill>
                <a:latin typeface="Batang" panose="02030600000101010101" pitchFamily="18" charset="-127"/>
                <a:ea typeface="Batang" panose="02030600000101010101" pitchFamily="18" charset="-127"/>
              </a:rPr>
              <a:t>:</a:t>
            </a:r>
            <a:r>
              <a:rPr lang="ko-KR" altLang="en-US" sz="2400" dirty="0"/>
              <a:t> 모두 </a:t>
            </a:r>
            <a:r>
              <a:rPr lang="en-US" altLang="ko-KR" sz="2400" dirty="0"/>
              <a:t>7</a:t>
            </a:r>
            <a:r>
              <a:rPr lang="ko-KR" altLang="en-US" sz="2400" dirty="0"/>
              <a:t>천 </a:t>
            </a:r>
            <a:r>
              <a:rPr lang="en-US" altLang="ko-KR" sz="2400" dirty="0"/>
              <a:t>5</a:t>
            </a:r>
            <a:r>
              <a:rPr lang="ko-KR" altLang="en-US" sz="2400" dirty="0"/>
              <a:t>백 원입니다</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a:solidFill>
                  <a:prstClr val="black"/>
                </a:solidFill>
                <a:latin typeface="Batang" panose="02030600000101010101" pitchFamily="18" charset="-127"/>
                <a:ea typeface="Batang" panose="02030600000101010101" pitchFamily="18" charset="-127"/>
              </a:rPr>
              <a:t>: </a:t>
            </a:r>
            <a:r>
              <a:rPr lang="ko-KR" altLang="en-US" sz="2400" dirty="0"/>
              <a:t>여기 </a:t>
            </a:r>
            <a:r>
              <a:rPr lang="en-US" altLang="ko-KR" sz="2400" dirty="0"/>
              <a:t>7</a:t>
            </a:r>
            <a:r>
              <a:rPr lang="ko-KR" altLang="en-US" sz="2400" dirty="0"/>
              <a:t>천 </a:t>
            </a:r>
            <a:r>
              <a:rPr lang="en-US" altLang="ko-KR" sz="2400" dirty="0"/>
              <a:t>5</a:t>
            </a:r>
            <a:r>
              <a:rPr lang="ko-KR" altLang="en-US" sz="2400" dirty="0"/>
              <a:t>백 원이요</a:t>
            </a:r>
            <a:r>
              <a:rPr lang="en-US" altLang="ko-KR" sz="2400" dirty="0"/>
              <a:t>. </a:t>
            </a:r>
            <a:r>
              <a:rPr lang="ko-KR" altLang="en-US" sz="2400" dirty="0"/>
              <a:t>현금 영수증 끊어 주세요</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직원 </a:t>
            </a:r>
            <a:r>
              <a:rPr lang="en-US" altLang="ko-KR" sz="2400" dirty="0">
                <a:solidFill>
                  <a:prstClr val="black"/>
                </a:solidFill>
                <a:latin typeface="Batang" panose="02030600000101010101" pitchFamily="18" charset="-127"/>
                <a:ea typeface="Batang" panose="02030600000101010101" pitchFamily="18" charset="-127"/>
              </a:rPr>
              <a:t>:</a:t>
            </a:r>
            <a:r>
              <a:rPr lang="ko-KR" altLang="en-US" sz="2400" dirty="0"/>
              <a:t> 현금 영수증 카드 있으세요</a:t>
            </a:r>
            <a:r>
              <a:rPr lang="en-US" altLang="ko-KR" sz="2400" dirty="0"/>
              <a:t>? </a:t>
            </a:r>
            <a:r>
              <a:rPr lang="ko-KR" altLang="en-US" sz="2400" dirty="0"/>
              <a:t>아님 휴대폰 번호로 하시겠어요</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a:solidFill>
                  <a:prstClr val="black"/>
                </a:solidFill>
                <a:latin typeface="Batang" panose="02030600000101010101" pitchFamily="18" charset="-127"/>
                <a:ea typeface="Batang" panose="02030600000101010101" pitchFamily="18" charset="-127"/>
              </a:rPr>
              <a:t>: </a:t>
            </a:r>
            <a:r>
              <a:rPr lang="ko-KR" altLang="en-US" sz="2400" dirty="0"/>
              <a:t>휴대폰 번호요</a:t>
            </a:r>
            <a:r>
              <a:rPr lang="en-US" altLang="ko-KR" sz="2400" dirty="0"/>
              <a:t>. </a:t>
            </a:r>
            <a:r>
              <a:rPr lang="ko-KR" altLang="en-US" sz="2400" dirty="0"/>
              <a:t>아버지 휴대폰 번호가 </a:t>
            </a:r>
            <a:r>
              <a:rPr lang="en-US" altLang="ko-KR" sz="2400" dirty="0"/>
              <a:t>010</a:t>
            </a:r>
            <a:r>
              <a:rPr lang="ko-KR" altLang="en-US" sz="2400" dirty="0"/>
              <a:t>에</a:t>
            </a:r>
            <a:r>
              <a:rPr lang="en-US" altLang="ko-KR" sz="2400" dirty="0" smtClean="0"/>
              <a:t>……</a:t>
            </a:r>
          </a:p>
          <a:p>
            <a:r>
              <a:rPr lang="en-US" altLang="ko-KR" sz="2400" dirty="0" smtClean="0"/>
              <a:t> </a:t>
            </a:r>
            <a:r>
              <a:rPr lang="ko-KR" altLang="en-US" sz="2400" dirty="0" smtClean="0">
                <a:solidFill>
                  <a:prstClr val="black"/>
                </a:solidFill>
                <a:latin typeface="Batang" panose="02030600000101010101" pitchFamily="18" charset="-127"/>
                <a:ea typeface="Batang" panose="02030600000101010101" pitchFamily="18" charset="-127"/>
                <a:sym typeface="Symbol"/>
              </a:rPr>
              <a:t></a:t>
            </a:r>
            <a:endParaRPr lang="en-US" altLang="ko-KR" sz="2400" dirty="0">
              <a:solidFill>
                <a:prstClr val="black"/>
              </a:solidFill>
              <a:latin typeface="Batang" panose="02030600000101010101" pitchFamily="18" charset="-127"/>
              <a:ea typeface="Batang" panose="02030600000101010101" pitchFamily="18" charset="-127"/>
            </a:endParaRPr>
          </a:p>
        </p:txBody>
      </p:sp>
      <p:sp>
        <p:nvSpPr>
          <p:cNvPr id="12" name="矩形 11"/>
          <p:cNvSpPr/>
          <p:nvPr/>
        </p:nvSpPr>
        <p:spPr>
          <a:xfrm rot="21075228">
            <a:off x="7154528" y="262978"/>
            <a:ext cx="1568035" cy="742888"/>
          </a:xfrm>
          <a:prstGeom prst="rect">
            <a:avLst/>
          </a:prstGeom>
          <a:solidFill>
            <a:schemeClr val="tx2"/>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대화</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5163" y="0"/>
            <a:ext cx="4572000" cy="3283357"/>
          </a:xfrm>
          <a:prstGeom prst="rect">
            <a:avLst/>
          </a:prstGeom>
        </p:spPr>
      </p:pic>
    </p:spTree>
    <p:extLst>
      <p:ext uri="{BB962C8B-B14F-4D97-AF65-F5344CB8AC3E}">
        <p14:creationId xmlns:p14="http://schemas.microsoft.com/office/powerpoint/2010/main" val="1245359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843" y="1120763"/>
            <a:ext cx="8652679" cy="5262979"/>
          </a:xfrm>
          <a:prstGeom prst="rect">
            <a:avLst/>
          </a:prstGeom>
          <a:solidFill>
            <a:schemeClr val="accent1">
              <a:lumMod val="40000"/>
              <a:lumOff val="60000"/>
            </a:schemeClr>
          </a:solidFill>
          <a:ln>
            <a:noFill/>
          </a:ln>
        </p:spPr>
        <p:txBody>
          <a:bodyPr wrap="square">
            <a:spAutoFit/>
          </a:bodyPr>
          <a:lstStyle/>
          <a:p>
            <a:r>
              <a:rPr lang="ko-KR" altLang="en-US" sz="2400" dirty="0" smtClean="0">
                <a:solidFill>
                  <a:prstClr val="black"/>
                </a:solidFill>
                <a:latin typeface="Batang" panose="02030600000101010101" pitchFamily="18" charset="-127"/>
                <a:ea typeface="Batang" panose="02030600000101010101" pitchFamily="18" charset="-127"/>
              </a:rPr>
              <a:t>직원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smtClean="0"/>
              <a:t> </a:t>
            </a:r>
            <a:r>
              <a:rPr lang="ko-KR" altLang="en-US" sz="2400" dirty="0"/>
              <a:t>현금 영수증 여기 있습니다</a:t>
            </a:r>
            <a:r>
              <a:rPr lang="en-US" altLang="ko-KR" sz="2400" dirty="0"/>
              <a:t>. </a:t>
            </a:r>
            <a:r>
              <a:rPr lang="ko-KR" altLang="en-US" sz="2400" dirty="0"/>
              <a:t>안녕히 가세요</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웨이빈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smtClean="0">
                <a:latin typeface="Batang" panose="02030600000101010101" pitchFamily="18" charset="-127"/>
                <a:ea typeface="Batang" panose="02030600000101010101" pitchFamily="18" charset="-127"/>
              </a:rPr>
              <a:t> </a:t>
            </a:r>
            <a:r>
              <a:rPr lang="ko-KR" altLang="en-US" sz="2400" dirty="0"/>
              <a:t>성민아</a:t>
            </a:r>
            <a:r>
              <a:rPr lang="en-US" altLang="ko-KR" sz="2400" dirty="0"/>
              <a:t>, 7</a:t>
            </a:r>
            <a:r>
              <a:rPr lang="ko-KR" altLang="en-US" sz="2400" dirty="0"/>
              <a:t>천 </a:t>
            </a:r>
            <a:r>
              <a:rPr lang="en-US" altLang="ko-KR" sz="2400" dirty="0"/>
              <a:t>5</a:t>
            </a:r>
            <a:r>
              <a:rPr lang="ko-KR" altLang="en-US" sz="2400" dirty="0"/>
              <a:t>백 원 현금 영수증 받아서 뭐 </a:t>
            </a:r>
            <a:r>
              <a:rPr lang="ko-KR" altLang="en-US" sz="2400" dirty="0" smtClean="0"/>
              <a:t>하려고 해</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a:solidFill>
                  <a:prstClr val="black"/>
                </a:solidFill>
                <a:latin typeface="Batang" panose="02030600000101010101" pitchFamily="18" charset="-127"/>
                <a:ea typeface="Batang" panose="02030600000101010101" pitchFamily="18" charset="-127"/>
              </a:rPr>
              <a:t>:</a:t>
            </a:r>
            <a:r>
              <a:rPr lang="ko-KR" altLang="en-US" sz="2400" dirty="0"/>
              <a:t> 연말에 아버지가 소득공제 받는 데 도움이 되거든</a:t>
            </a:r>
            <a:r>
              <a:rPr lang="en-US" altLang="ko-KR" sz="2400" dirty="0"/>
              <a:t>.</a:t>
            </a:r>
            <a:endParaRPr lang="en-US" altLang="ko-KR" sz="2400" dirty="0" smtClean="0"/>
          </a:p>
          <a:p>
            <a:r>
              <a:rPr lang="ko-KR" altLang="en-US" sz="2400" dirty="0" smtClean="0">
                <a:solidFill>
                  <a:prstClr val="black"/>
                </a:solidFill>
                <a:latin typeface="Batang" panose="02030600000101010101" pitchFamily="18" charset="-127"/>
                <a:ea typeface="Batang" panose="02030600000101010101" pitchFamily="18" charset="-127"/>
              </a:rPr>
              <a:t>헤럴드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a:t> 현금 영수증으로 어떻게 소득공제를 받아</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smtClean="0"/>
              <a:t> </a:t>
            </a:r>
            <a:r>
              <a:rPr lang="ko-KR" altLang="en-US" sz="2400" dirty="0"/>
              <a:t>현금 영수증으로 내야 하는 소득의 세금 부담을 줄이는 거야</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헤럴드 </a:t>
            </a:r>
            <a:r>
              <a:rPr lang="en-US" altLang="ko-KR" sz="2400" dirty="0">
                <a:solidFill>
                  <a:prstClr val="black"/>
                </a:solidFill>
                <a:latin typeface="Batang" panose="02030600000101010101" pitchFamily="18" charset="-127"/>
                <a:ea typeface="Batang" panose="02030600000101010101" pitchFamily="18" charset="-127"/>
              </a:rPr>
              <a:t>:</a:t>
            </a:r>
            <a:r>
              <a:rPr lang="ko-KR" altLang="en-US" sz="2400" dirty="0"/>
              <a:t> 그럼 소득공제를 많이 받으려면 그만큼 현금 영수증을 많이 모으면 되겠네</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정성민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smtClean="0"/>
              <a:t> </a:t>
            </a:r>
            <a:r>
              <a:rPr lang="ko-KR" altLang="en-US" sz="2400" dirty="0"/>
              <a:t>그렇지</a:t>
            </a:r>
            <a:r>
              <a:rPr lang="en-US" altLang="ko-KR" sz="2400" dirty="0"/>
              <a:t>. </a:t>
            </a:r>
            <a:r>
              <a:rPr lang="ko-KR" altLang="en-US" sz="2400" dirty="0">
                <a:hlinkClick r:id="rId3" action="ppaction://hlinksldjump"/>
              </a:rPr>
              <a:t>어차피</a:t>
            </a:r>
            <a:r>
              <a:rPr lang="ko-KR" altLang="en-US" sz="2400" dirty="0"/>
              <a:t> 쓰는 돈</a:t>
            </a:r>
            <a:r>
              <a:rPr lang="ko-KR" altLang="en-US" sz="2400" dirty="0">
                <a:hlinkClick r:id="rId3" action="ppaction://hlinksldjump"/>
              </a:rPr>
              <a:t>이니까</a:t>
            </a:r>
            <a:r>
              <a:rPr lang="ko-KR" altLang="en-US" sz="2400" dirty="0"/>
              <a:t> 현금 영수증 모아서 공제 받으면 좋지</a:t>
            </a:r>
            <a:r>
              <a:rPr lang="en-US" altLang="ko-KR" sz="2400" dirty="0"/>
              <a:t>. 500</a:t>
            </a:r>
            <a:r>
              <a:rPr lang="ko-KR" altLang="en-US" sz="2400" dirty="0"/>
              <a:t>원 </a:t>
            </a:r>
            <a:r>
              <a:rPr lang="ko-KR" altLang="en-US" sz="2400" dirty="0" smtClean="0"/>
              <a:t>이상부터 </a:t>
            </a:r>
            <a:r>
              <a:rPr lang="ko-KR" altLang="en-US" sz="2400" dirty="0"/>
              <a:t>현금 영수증을 발급 받을 수 있으니까 </a:t>
            </a:r>
            <a:r>
              <a:rPr lang="ko-KR" altLang="en-US" sz="2400" dirty="0" smtClean="0"/>
              <a:t>모</a:t>
            </a:r>
            <a:r>
              <a:rPr lang="ko-KR" altLang="en-US" sz="2400" dirty="0" smtClean="0">
                <a:hlinkClick r:id="rId4" action="ppaction://hlinksldjump"/>
              </a:rPr>
              <a:t>을 </a:t>
            </a:r>
            <a:r>
              <a:rPr lang="ko-KR" altLang="en-US" sz="2400" dirty="0">
                <a:hlinkClick r:id="rId4" action="ppaction://hlinksldjump"/>
              </a:rPr>
              <a:t>수 있는 </a:t>
            </a:r>
            <a:r>
              <a:rPr lang="ko-KR" altLang="en-US" sz="2400" dirty="0"/>
              <a:t>대로 열심히 모아야겠지</a:t>
            </a:r>
            <a:r>
              <a:rPr lang="en-US" altLang="ko-KR" sz="2400" dirty="0" smtClean="0"/>
              <a:t>?</a:t>
            </a:r>
          </a:p>
          <a:p>
            <a:r>
              <a:rPr lang="ko-KR" altLang="en-US" sz="2400" dirty="0" smtClean="0">
                <a:solidFill>
                  <a:prstClr val="black"/>
                </a:solidFill>
                <a:latin typeface="Batang" panose="02030600000101010101" pitchFamily="18" charset="-127"/>
                <a:ea typeface="Batang" panose="02030600000101010101" pitchFamily="18" charset="-127"/>
              </a:rPr>
              <a:t>웨이빈 </a:t>
            </a:r>
            <a:r>
              <a:rPr lang="en-US" altLang="ko-KR" sz="2400" dirty="0" smtClean="0">
                <a:solidFill>
                  <a:prstClr val="black"/>
                </a:solidFill>
                <a:latin typeface="Batang" panose="02030600000101010101" pitchFamily="18" charset="-127"/>
                <a:ea typeface="Batang" panose="02030600000101010101" pitchFamily="18" charset="-127"/>
              </a:rPr>
              <a:t>:</a:t>
            </a:r>
            <a:r>
              <a:rPr lang="ko-KR" altLang="en-US" sz="2400" dirty="0"/>
              <a:t> 월급쟁이한테 정말 좋은 혜택인 것 같은데</a:t>
            </a:r>
            <a:r>
              <a:rPr lang="en-US" altLang="ko-KR" sz="2400" dirty="0"/>
              <a:t>?</a:t>
            </a:r>
            <a:endParaRPr lang="en-US" altLang="ko-KR" sz="2400" dirty="0" smtClean="0"/>
          </a:p>
          <a:p>
            <a:r>
              <a:rPr lang="ko-KR" altLang="en-US" sz="2400" dirty="0">
                <a:solidFill>
                  <a:prstClr val="black"/>
                </a:solidFill>
                <a:latin typeface="Batang" panose="02030600000101010101" pitchFamily="18" charset="-127"/>
                <a:ea typeface="Batang" panose="02030600000101010101" pitchFamily="18" charset="-127"/>
              </a:rPr>
              <a:t>헤럴드 </a:t>
            </a:r>
            <a:r>
              <a:rPr lang="en-US" altLang="ko-KR" sz="2400" dirty="0">
                <a:solidFill>
                  <a:prstClr val="black"/>
                </a:solidFill>
                <a:latin typeface="Batang" panose="02030600000101010101" pitchFamily="18" charset="-127"/>
                <a:ea typeface="Batang" panose="02030600000101010101" pitchFamily="18" charset="-127"/>
              </a:rPr>
              <a:t>:</a:t>
            </a:r>
            <a:r>
              <a:rPr lang="ko-KR" altLang="en-US" sz="2400" dirty="0"/>
              <a:t> 월급쟁이뿐만 아니라 다른 일반 시민들한테도 좋겠는걸</a:t>
            </a:r>
            <a:r>
              <a:rPr lang="en-US" altLang="ko-KR" sz="2400" dirty="0"/>
              <a:t>.</a:t>
            </a:r>
          </a:p>
        </p:txBody>
      </p:sp>
      <p:sp>
        <p:nvSpPr>
          <p:cNvPr id="12" name="矩形 11"/>
          <p:cNvSpPr/>
          <p:nvPr/>
        </p:nvSpPr>
        <p:spPr>
          <a:xfrm rot="21075228">
            <a:off x="7154528" y="262978"/>
            <a:ext cx="1568035" cy="742888"/>
          </a:xfrm>
          <a:prstGeom prst="rect">
            <a:avLst/>
          </a:prstGeom>
          <a:solidFill>
            <a:schemeClr val="tx2"/>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대화</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sp>
        <p:nvSpPr>
          <p:cNvPr id="6" name="webpage-home_81886">
            <a:hlinkClick r:id="rId5" action="ppaction://hlinksldjump"/>
          </p:cNvPr>
          <p:cNvSpPr>
            <a:spLocks noChangeAspect="1"/>
          </p:cNvSpPr>
          <p:nvPr/>
        </p:nvSpPr>
        <p:spPr bwMode="auto">
          <a:xfrm>
            <a:off x="564282" y="366042"/>
            <a:ext cx="609685" cy="520649"/>
          </a:xfrm>
          <a:custGeom>
            <a:avLst/>
            <a:gdLst>
              <a:gd name="connsiteX0" fmla="*/ 231504 w 331000"/>
              <a:gd name="connsiteY0" fmla="*/ 138982 h 282662"/>
              <a:gd name="connsiteX1" fmla="*/ 274911 w 331000"/>
              <a:gd name="connsiteY1" fmla="*/ 138982 h 282662"/>
              <a:gd name="connsiteX2" fmla="*/ 274911 w 331000"/>
              <a:gd name="connsiteY2" fmla="*/ 141522 h 282662"/>
              <a:gd name="connsiteX3" fmla="*/ 231504 w 331000"/>
              <a:gd name="connsiteY3" fmla="*/ 141522 h 282662"/>
              <a:gd name="connsiteX4" fmla="*/ 231504 w 331000"/>
              <a:gd name="connsiteY4" fmla="*/ 138982 h 282662"/>
              <a:gd name="connsiteX5" fmla="*/ 314325 w 331000"/>
              <a:gd name="connsiteY5" fmla="*/ 115169 h 282662"/>
              <a:gd name="connsiteX6" fmla="*/ 285750 w 331000"/>
              <a:gd name="connsiteY6" fmla="*/ 116360 h 282662"/>
              <a:gd name="connsiteX7" fmla="*/ 307522 w 331000"/>
              <a:gd name="connsiteY7" fmla="*/ 124694 h 282662"/>
              <a:gd name="connsiteX8" fmla="*/ 314325 w 331000"/>
              <a:gd name="connsiteY8" fmla="*/ 115169 h 282662"/>
              <a:gd name="connsiteX9" fmla="*/ 164953 w 331000"/>
              <a:gd name="connsiteY9" fmla="*/ 4044 h 282662"/>
              <a:gd name="connsiteX10" fmla="*/ 164953 w 331000"/>
              <a:gd name="connsiteY10" fmla="*/ 5338 h 282662"/>
              <a:gd name="connsiteX11" fmla="*/ 12514 w 331000"/>
              <a:gd name="connsiteY11" fmla="*/ 94629 h 282662"/>
              <a:gd name="connsiteX12" fmla="*/ 6055 w 331000"/>
              <a:gd name="connsiteY12" fmla="*/ 98511 h 282662"/>
              <a:gd name="connsiteX13" fmla="*/ 4763 w 331000"/>
              <a:gd name="connsiteY13" fmla="*/ 98511 h 282662"/>
              <a:gd name="connsiteX14" fmla="*/ 9930 w 331000"/>
              <a:gd name="connsiteY14" fmla="*/ 106276 h 282662"/>
              <a:gd name="connsiteX15" fmla="*/ 15098 w 331000"/>
              <a:gd name="connsiteY15" fmla="*/ 112746 h 282662"/>
              <a:gd name="connsiteX16" fmla="*/ 26724 w 331000"/>
              <a:gd name="connsiteY16" fmla="*/ 129569 h 282662"/>
              <a:gd name="connsiteX17" fmla="*/ 34475 w 331000"/>
              <a:gd name="connsiteY17" fmla="*/ 121805 h 282662"/>
              <a:gd name="connsiteX18" fmla="*/ 46102 w 331000"/>
              <a:gd name="connsiteY18" fmla="*/ 115334 h 282662"/>
              <a:gd name="connsiteX19" fmla="*/ 48686 w 331000"/>
              <a:gd name="connsiteY19" fmla="*/ 117923 h 282662"/>
              <a:gd name="connsiteX20" fmla="*/ 48686 w 331000"/>
              <a:gd name="connsiteY20" fmla="*/ 119217 h 282662"/>
              <a:gd name="connsiteX21" fmla="*/ 55145 w 331000"/>
              <a:gd name="connsiteY21" fmla="*/ 275800 h 282662"/>
              <a:gd name="connsiteX22" fmla="*/ 57729 w 331000"/>
              <a:gd name="connsiteY22" fmla="*/ 275800 h 282662"/>
              <a:gd name="connsiteX23" fmla="*/ 70647 w 331000"/>
              <a:gd name="connsiteY23" fmla="*/ 275800 h 282662"/>
              <a:gd name="connsiteX24" fmla="*/ 90025 w 331000"/>
              <a:gd name="connsiteY24" fmla="*/ 275800 h 282662"/>
              <a:gd name="connsiteX25" fmla="*/ 131364 w 331000"/>
              <a:gd name="connsiteY25" fmla="*/ 275800 h 282662"/>
              <a:gd name="connsiteX26" fmla="*/ 132656 w 331000"/>
              <a:gd name="connsiteY26" fmla="*/ 277094 h 282662"/>
              <a:gd name="connsiteX27" fmla="*/ 130073 w 331000"/>
              <a:gd name="connsiteY27" fmla="*/ 242154 h 282662"/>
              <a:gd name="connsiteX28" fmla="*/ 128781 w 331000"/>
              <a:gd name="connsiteY28" fmla="*/ 202038 h 282662"/>
              <a:gd name="connsiteX29" fmla="*/ 128781 w 331000"/>
              <a:gd name="connsiteY29" fmla="*/ 200744 h 282662"/>
              <a:gd name="connsiteX30" fmla="*/ 130073 w 331000"/>
              <a:gd name="connsiteY30" fmla="*/ 198155 h 282662"/>
              <a:gd name="connsiteX31" fmla="*/ 195957 w 331000"/>
              <a:gd name="connsiteY31" fmla="*/ 198155 h 282662"/>
              <a:gd name="connsiteX32" fmla="*/ 197249 w 331000"/>
              <a:gd name="connsiteY32" fmla="*/ 199450 h 282662"/>
              <a:gd name="connsiteX33" fmla="*/ 199833 w 331000"/>
              <a:gd name="connsiteY33" fmla="*/ 200744 h 282662"/>
              <a:gd name="connsiteX34" fmla="*/ 202416 w 331000"/>
              <a:gd name="connsiteY34" fmla="*/ 277094 h 282662"/>
              <a:gd name="connsiteX35" fmla="*/ 241173 w 331000"/>
              <a:gd name="connsiteY35" fmla="*/ 275800 h 282662"/>
              <a:gd name="connsiteX36" fmla="*/ 278636 w 331000"/>
              <a:gd name="connsiteY36" fmla="*/ 275800 h 282662"/>
              <a:gd name="connsiteX37" fmla="*/ 279928 w 331000"/>
              <a:gd name="connsiteY37" fmla="*/ 274506 h 282662"/>
              <a:gd name="connsiteX38" fmla="*/ 282512 w 331000"/>
              <a:gd name="connsiteY38" fmla="*/ 274506 h 282662"/>
              <a:gd name="connsiteX39" fmla="*/ 281220 w 331000"/>
              <a:gd name="connsiteY39" fmla="*/ 261565 h 282662"/>
              <a:gd name="connsiteX40" fmla="*/ 279928 w 331000"/>
              <a:gd name="connsiteY40" fmla="*/ 261565 h 282662"/>
              <a:gd name="connsiteX41" fmla="*/ 278636 w 331000"/>
              <a:gd name="connsiteY41" fmla="*/ 262859 h 282662"/>
              <a:gd name="connsiteX42" fmla="*/ 228254 w 331000"/>
              <a:gd name="connsiteY42" fmla="*/ 262859 h 282662"/>
              <a:gd name="connsiteX43" fmla="*/ 228254 w 331000"/>
              <a:gd name="connsiteY43" fmla="*/ 261565 h 282662"/>
              <a:gd name="connsiteX44" fmla="*/ 272177 w 331000"/>
              <a:gd name="connsiteY44" fmla="*/ 260271 h 282662"/>
              <a:gd name="connsiteX45" fmla="*/ 281220 w 331000"/>
              <a:gd name="connsiteY45" fmla="*/ 258977 h 282662"/>
              <a:gd name="connsiteX46" fmla="*/ 279928 w 331000"/>
              <a:gd name="connsiteY46" fmla="*/ 248624 h 282662"/>
              <a:gd name="connsiteX47" fmla="*/ 228254 w 331000"/>
              <a:gd name="connsiteY47" fmla="*/ 248624 h 282662"/>
              <a:gd name="connsiteX48" fmla="*/ 228254 w 331000"/>
              <a:gd name="connsiteY48" fmla="*/ 246036 h 282662"/>
              <a:gd name="connsiteX49" fmla="*/ 279928 w 331000"/>
              <a:gd name="connsiteY49" fmla="*/ 244742 h 282662"/>
              <a:gd name="connsiteX50" fmla="*/ 279928 w 331000"/>
              <a:gd name="connsiteY50" fmla="*/ 233095 h 282662"/>
              <a:gd name="connsiteX51" fmla="*/ 233421 w 331000"/>
              <a:gd name="connsiteY51" fmla="*/ 234390 h 282662"/>
              <a:gd name="connsiteX52" fmla="*/ 233421 w 331000"/>
              <a:gd name="connsiteY52" fmla="*/ 233095 h 282662"/>
              <a:gd name="connsiteX53" fmla="*/ 279928 w 331000"/>
              <a:gd name="connsiteY53" fmla="*/ 229213 h 282662"/>
              <a:gd name="connsiteX54" fmla="*/ 278636 w 331000"/>
              <a:gd name="connsiteY54" fmla="*/ 218861 h 282662"/>
              <a:gd name="connsiteX55" fmla="*/ 236005 w 331000"/>
              <a:gd name="connsiteY55" fmla="*/ 220155 h 282662"/>
              <a:gd name="connsiteX56" fmla="*/ 236005 w 331000"/>
              <a:gd name="connsiteY56" fmla="*/ 217567 h 282662"/>
              <a:gd name="connsiteX57" fmla="*/ 278636 w 331000"/>
              <a:gd name="connsiteY57" fmla="*/ 216273 h 282662"/>
              <a:gd name="connsiteX58" fmla="*/ 278636 w 331000"/>
              <a:gd name="connsiteY58" fmla="*/ 203332 h 282662"/>
              <a:gd name="connsiteX59" fmla="*/ 234713 w 331000"/>
              <a:gd name="connsiteY59" fmla="*/ 204626 h 282662"/>
              <a:gd name="connsiteX60" fmla="*/ 234713 w 331000"/>
              <a:gd name="connsiteY60" fmla="*/ 203332 h 282662"/>
              <a:gd name="connsiteX61" fmla="*/ 278636 w 331000"/>
              <a:gd name="connsiteY61" fmla="*/ 200744 h 282662"/>
              <a:gd name="connsiteX62" fmla="*/ 278636 w 331000"/>
              <a:gd name="connsiteY62" fmla="*/ 187803 h 282662"/>
              <a:gd name="connsiteX63" fmla="*/ 232130 w 331000"/>
              <a:gd name="connsiteY63" fmla="*/ 186509 h 282662"/>
              <a:gd name="connsiteX64" fmla="*/ 232130 w 331000"/>
              <a:gd name="connsiteY64" fmla="*/ 183921 h 282662"/>
              <a:gd name="connsiteX65" fmla="*/ 278636 w 331000"/>
              <a:gd name="connsiteY65" fmla="*/ 183921 h 282662"/>
              <a:gd name="connsiteX66" fmla="*/ 277344 w 331000"/>
              <a:gd name="connsiteY66" fmla="*/ 172274 h 282662"/>
              <a:gd name="connsiteX67" fmla="*/ 233421 w 331000"/>
              <a:gd name="connsiteY67" fmla="*/ 173568 h 282662"/>
              <a:gd name="connsiteX68" fmla="*/ 233421 w 331000"/>
              <a:gd name="connsiteY68" fmla="*/ 170980 h 282662"/>
              <a:gd name="connsiteX69" fmla="*/ 277344 w 331000"/>
              <a:gd name="connsiteY69" fmla="*/ 168392 h 282662"/>
              <a:gd name="connsiteX70" fmla="*/ 277344 w 331000"/>
              <a:gd name="connsiteY70" fmla="*/ 155451 h 282662"/>
              <a:gd name="connsiteX71" fmla="*/ 234713 w 331000"/>
              <a:gd name="connsiteY71" fmla="*/ 155451 h 282662"/>
              <a:gd name="connsiteX72" fmla="*/ 234713 w 331000"/>
              <a:gd name="connsiteY72" fmla="*/ 152863 h 282662"/>
              <a:gd name="connsiteX73" fmla="*/ 277344 w 331000"/>
              <a:gd name="connsiteY73" fmla="*/ 151569 h 282662"/>
              <a:gd name="connsiteX74" fmla="*/ 277344 w 331000"/>
              <a:gd name="connsiteY74" fmla="*/ 128275 h 282662"/>
              <a:gd name="connsiteX75" fmla="*/ 232130 w 331000"/>
              <a:gd name="connsiteY75" fmla="*/ 125687 h 282662"/>
              <a:gd name="connsiteX76" fmla="*/ 232130 w 331000"/>
              <a:gd name="connsiteY76" fmla="*/ 124393 h 282662"/>
              <a:gd name="connsiteX77" fmla="*/ 277344 w 331000"/>
              <a:gd name="connsiteY77" fmla="*/ 124393 h 282662"/>
              <a:gd name="connsiteX78" fmla="*/ 276053 w 331000"/>
              <a:gd name="connsiteY78" fmla="*/ 117923 h 282662"/>
              <a:gd name="connsiteX79" fmla="*/ 277344 w 331000"/>
              <a:gd name="connsiteY79" fmla="*/ 115334 h 282662"/>
              <a:gd name="connsiteX80" fmla="*/ 233421 w 331000"/>
              <a:gd name="connsiteY80" fmla="*/ 114040 h 282662"/>
              <a:gd name="connsiteX81" fmla="*/ 233421 w 331000"/>
              <a:gd name="connsiteY81" fmla="*/ 111452 h 282662"/>
              <a:gd name="connsiteX82" fmla="*/ 313516 w 331000"/>
              <a:gd name="connsiteY82" fmla="*/ 112746 h 282662"/>
              <a:gd name="connsiteX83" fmla="*/ 314808 w 331000"/>
              <a:gd name="connsiteY83" fmla="*/ 114040 h 282662"/>
              <a:gd name="connsiteX84" fmla="*/ 322559 w 331000"/>
              <a:gd name="connsiteY84" fmla="*/ 98511 h 282662"/>
              <a:gd name="connsiteX85" fmla="*/ 230838 w 331000"/>
              <a:gd name="connsiteY85" fmla="*/ 95923 h 282662"/>
              <a:gd name="connsiteX86" fmla="*/ 230838 w 331000"/>
              <a:gd name="connsiteY86" fmla="*/ 93335 h 282662"/>
              <a:gd name="connsiteX87" fmla="*/ 323851 w 331000"/>
              <a:gd name="connsiteY87" fmla="*/ 94629 h 282662"/>
              <a:gd name="connsiteX88" fmla="*/ 323851 w 331000"/>
              <a:gd name="connsiteY88" fmla="*/ 92041 h 282662"/>
              <a:gd name="connsiteX89" fmla="*/ 316100 w 331000"/>
              <a:gd name="connsiteY89" fmla="*/ 90747 h 282662"/>
              <a:gd name="connsiteX90" fmla="*/ 307057 w 331000"/>
              <a:gd name="connsiteY90" fmla="*/ 85571 h 282662"/>
              <a:gd name="connsiteX91" fmla="*/ 298014 w 331000"/>
              <a:gd name="connsiteY91" fmla="*/ 81688 h 282662"/>
              <a:gd name="connsiteX92" fmla="*/ 296722 w 331000"/>
              <a:gd name="connsiteY92" fmla="*/ 81688 h 282662"/>
              <a:gd name="connsiteX93" fmla="*/ 232130 w 331000"/>
              <a:gd name="connsiteY93" fmla="*/ 81688 h 282662"/>
              <a:gd name="connsiteX94" fmla="*/ 232130 w 331000"/>
              <a:gd name="connsiteY94" fmla="*/ 79100 h 282662"/>
              <a:gd name="connsiteX95" fmla="*/ 290263 w 331000"/>
              <a:gd name="connsiteY95" fmla="*/ 77806 h 282662"/>
              <a:gd name="connsiteX96" fmla="*/ 268302 w 331000"/>
              <a:gd name="connsiteY96" fmla="*/ 64865 h 282662"/>
              <a:gd name="connsiteX97" fmla="*/ 221794 w 331000"/>
              <a:gd name="connsiteY97" fmla="*/ 63571 h 282662"/>
              <a:gd name="connsiteX98" fmla="*/ 221794 w 331000"/>
              <a:gd name="connsiteY98" fmla="*/ 60983 h 282662"/>
              <a:gd name="connsiteX99" fmla="*/ 263134 w 331000"/>
              <a:gd name="connsiteY99" fmla="*/ 62277 h 282662"/>
              <a:gd name="connsiteX100" fmla="*/ 263134 w 331000"/>
              <a:gd name="connsiteY100" fmla="*/ 59689 h 282662"/>
              <a:gd name="connsiteX101" fmla="*/ 263134 w 331000"/>
              <a:gd name="connsiteY101" fmla="*/ 49337 h 282662"/>
              <a:gd name="connsiteX102" fmla="*/ 229545 w 331000"/>
              <a:gd name="connsiteY102" fmla="*/ 49337 h 282662"/>
              <a:gd name="connsiteX103" fmla="*/ 229545 w 331000"/>
              <a:gd name="connsiteY103" fmla="*/ 46748 h 282662"/>
              <a:gd name="connsiteX104" fmla="*/ 263134 w 331000"/>
              <a:gd name="connsiteY104" fmla="*/ 46748 h 282662"/>
              <a:gd name="connsiteX105" fmla="*/ 264426 w 331000"/>
              <a:gd name="connsiteY105" fmla="*/ 35102 h 282662"/>
              <a:gd name="connsiteX106" fmla="*/ 242464 w 331000"/>
              <a:gd name="connsiteY106" fmla="*/ 33808 h 282662"/>
              <a:gd name="connsiteX107" fmla="*/ 242464 w 331000"/>
              <a:gd name="connsiteY107" fmla="*/ 31220 h 282662"/>
              <a:gd name="connsiteX108" fmla="*/ 264426 w 331000"/>
              <a:gd name="connsiteY108" fmla="*/ 31220 h 282662"/>
              <a:gd name="connsiteX109" fmla="*/ 264426 w 331000"/>
              <a:gd name="connsiteY109" fmla="*/ 24749 h 282662"/>
              <a:gd name="connsiteX110" fmla="*/ 255383 w 331000"/>
              <a:gd name="connsiteY110" fmla="*/ 23455 h 282662"/>
              <a:gd name="connsiteX111" fmla="*/ 246340 w 331000"/>
              <a:gd name="connsiteY111" fmla="*/ 23455 h 282662"/>
              <a:gd name="connsiteX112" fmla="*/ 228254 w 331000"/>
              <a:gd name="connsiteY112" fmla="*/ 22161 h 282662"/>
              <a:gd name="connsiteX113" fmla="*/ 226962 w 331000"/>
              <a:gd name="connsiteY113" fmla="*/ 37690 h 282662"/>
              <a:gd name="connsiteX114" fmla="*/ 226962 w 331000"/>
              <a:gd name="connsiteY114" fmla="*/ 38984 h 282662"/>
              <a:gd name="connsiteX115" fmla="*/ 224378 w 331000"/>
              <a:gd name="connsiteY115" fmla="*/ 40278 h 282662"/>
              <a:gd name="connsiteX116" fmla="*/ 223086 w 331000"/>
              <a:gd name="connsiteY116" fmla="*/ 40278 h 282662"/>
              <a:gd name="connsiteX117" fmla="*/ 189498 w 331000"/>
              <a:gd name="connsiteY117" fmla="*/ 20867 h 282662"/>
              <a:gd name="connsiteX118" fmla="*/ 164953 w 331000"/>
              <a:gd name="connsiteY118" fmla="*/ 4044 h 282662"/>
              <a:gd name="connsiteX119" fmla="*/ 162006 w 331000"/>
              <a:gd name="connsiteY119" fmla="*/ 574 h 282662"/>
              <a:gd name="connsiteX120" fmla="*/ 165894 w 331000"/>
              <a:gd name="connsiteY120" fmla="*/ 574 h 282662"/>
              <a:gd name="connsiteX121" fmla="*/ 194407 w 331000"/>
              <a:gd name="connsiteY121" fmla="*/ 17365 h 282662"/>
              <a:gd name="connsiteX122" fmla="*/ 222920 w 331000"/>
              <a:gd name="connsiteY122" fmla="*/ 34156 h 282662"/>
              <a:gd name="connsiteX123" fmla="*/ 221624 w 331000"/>
              <a:gd name="connsiteY123" fmla="*/ 22532 h 282662"/>
              <a:gd name="connsiteX124" fmla="*/ 224216 w 331000"/>
              <a:gd name="connsiteY124" fmla="*/ 19948 h 282662"/>
              <a:gd name="connsiteX125" fmla="*/ 225512 w 331000"/>
              <a:gd name="connsiteY125" fmla="*/ 18657 h 282662"/>
              <a:gd name="connsiteX126" fmla="*/ 255321 w 331000"/>
              <a:gd name="connsiteY126" fmla="*/ 18657 h 282662"/>
              <a:gd name="connsiteX127" fmla="*/ 266986 w 331000"/>
              <a:gd name="connsiteY127" fmla="*/ 19948 h 282662"/>
              <a:gd name="connsiteX128" fmla="*/ 269578 w 331000"/>
              <a:gd name="connsiteY128" fmla="*/ 21240 h 282662"/>
              <a:gd name="connsiteX129" fmla="*/ 269578 w 331000"/>
              <a:gd name="connsiteY129" fmla="*/ 25115 h 282662"/>
              <a:gd name="connsiteX130" fmla="*/ 269578 w 331000"/>
              <a:gd name="connsiteY130" fmla="*/ 32865 h 282662"/>
              <a:gd name="connsiteX131" fmla="*/ 269578 w 331000"/>
              <a:gd name="connsiteY131" fmla="*/ 34156 h 282662"/>
              <a:gd name="connsiteX132" fmla="*/ 268282 w 331000"/>
              <a:gd name="connsiteY132" fmla="*/ 61281 h 282662"/>
              <a:gd name="connsiteX133" fmla="*/ 303275 w 331000"/>
              <a:gd name="connsiteY133" fmla="*/ 78073 h 282662"/>
              <a:gd name="connsiteX134" fmla="*/ 327900 w 331000"/>
              <a:gd name="connsiteY134" fmla="*/ 90989 h 282662"/>
              <a:gd name="connsiteX135" fmla="*/ 330492 w 331000"/>
              <a:gd name="connsiteY135" fmla="*/ 96156 h 282662"/>
              <a:gd name="connsiteX136" fmla="*/ 311051 w 331000"/>
              <a:gd name="connsiteY136" fmla="*/ 128447 h 282662"/>
              <a:gd name="connsiteX137" fmla="*/ 309755 w 331000"/>
              <a:gd name="connsiteY137" fmla="*/ 129739 h 282662"/>
              <a:gd name="connsiteX138" fmla="*/ 305867 w 331000"/>
              <a:gd name="connsiteY138" fmla="*/ 131030 h 282662"/>
              <a:gd name="connsiteX139" fmla="*/ 282538 w 331000"/>
              <a:gd name="connsiteY139" fmla="*/ 119405 h 282662"/>
              <a:gd name="connsiteX140" fmla="*/ 287723 w 331000"/>
              <a:gd name="connsiteY140" fmla="*/ 275695 h 282662"/>
              <a:gd name="connsiteX141" fmla="*/ 286427 w 331000"/>
              <a:gd name="connsiteY141" fmla="*/ 278278 h 282662"/>
              <a:gd name="connsiteX142" fmla="*/ 282538 w 331000"/>
              <a:gd name="connsiteY142" fmla="*/ 280862 h 282662"/>
              <a:gd name="connsiteX143" fmla="*/ 198295 w 331000"/>
              <a:gd name="connsiteY143" fmla="*/ 282153 h 282662"/>
              <a:gd name="connsiteX144" fmla="*/ 196999 w 331000"/>
              <a:gd name="connsiteY144" fmla="*/ 279570 h 282662"/>
              <a:gd name="connsiteX145" fmla="*/ 195703 w 331000"/>
              <a:gd name="connsiteY145" fmla="*/ 278278 h 282662"/>
              <a:gd name="connsiteX146" fmla="*/ 195703 w 331000"/>
              <a:gd name="connsiteY146" fmla="*/ 203363 h 282662"/>
              <a:gd name="connsiteX147" fmla="*/ 133493 w 331000"/>
              <a:gd name="connsiteY147" fmla="*/ 202071 h 282662"/>
              <a:gd name="connsiteX148" fmla="*/ 134789 w 331000"/>
              <a:gd name="connsiteY148" fmla="*/ 239529 h 282662"/>
              <a:gd name="connsiteX149" fmla="*/ 134789 w 331000"/>
              <a:gd name="connsiteY149" fmla="*/ 276987 h 282662"/>
              <a:gd name="connsiteX150" fmla="*/ 133493 w 331000"/>
              <a:gd name="connsiteY150" fmla="*/ 276987 h 282662"/>
              <a:gd name="connsiteX151" fmla="*/ 130900 w 331000"/>
              <a:gd name="connsiteY151" fmla="*/ 280862 h 282662"/>
              <a:gd name="connsiteX152" fmla="*/ 51842 w 331000"/>
              <a:gd name="connsiteY152" fmla="*/ 279570 h 282662"/>
              <a:gd name="connsiteX153" fmla="*/ 47953 w 331000"/>
              <a:gd name="connsiteY153" fmla="*/ 278278 h 282662"/>
              <a:gd name="connsiteX154" fmla="*/ 44065 w 331000"/>
              <a:gd name="connsiteY154" fmla="*/ 121989 h 282662"/>
              <a:gd name="connsiteX155" fmla="*/ 37585 w 331000"/>
              <a:gd name="connsiteY155" fmla="*/ 125864 h 282662"/>
              <a:gd name="connsiteX156" fmla="*/ 27217 w 331000"/>
              <a:gd name="connsiteY156" fmla="*/ 133614 h 282662"/>
              <a:gd name="connsiteX157" fmla="*/ 24625 w 331000"/>
              <a:gd name="connsiteY157" fmla="*/ 133614 h 282662"/>
              <a:gd name="connsiteX158" fmla="*/ 22033 w 331000"/>
              <a:gd name="connsiteY158" fmla="*/ 132322 h 282662"/>
              <a:gd name="connsiteX159" fmla="*/ 9072 w 331000"/>
              <a:gd name="connsiteY159" fmla="*/ 114239 h 282662"/>
              <a:gd name="connsiteX160" fmla="*/ 0 w 331000"/>
              <a:gd name="connsiteY160" fmla="*/ 97447 h 282662"/>
              <a:gd name="connsiteX161" fmla="*/ 2592 w 331000"/>
              <a:gd name="connsiteY161" fmla="*/ 94864 h 282662"/>
              <a:gd name="connsiteX162" fmla="*/ 2592 w 331000"/>
              <a:gd name="connsiteY162" fmla="*/ 93572 h 282662"/>
              <a:gd name="connsiteX163" fmla="*/ 11664 w 331000"/>
              <a:gd name="connsiteY163" fmla="*/ 89697 h 282662"/>
              <a:gd name="connsiteX164" fmla="*/ 162006 w 331000"/>
              <a:gd name="connsiteY164" fmla="*/ 574 h 28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331000" h="282662">
                <a:moveTo>
                  <a:pt x="231504" y="138982"/>
                </a:moveTo>
                <a:cubicBezTo>
                  <a:pt x="245973" y="140252"/>
                  <a:pt x="260442" y="138982"/>
                  <a:pt x="274911" y="138982"/>
                </a:cubicBezTo>
                <a:cubicBezTo>
                  <a:pt x="276226" y="138982"/>
                  <a:pt x="276226" y="141522"/>
                  <a:pt x="274911" y="141522"/>
                </a:cubicBezTo>
                <a:cubicBezTo>
                  <a:pt x="261757" y="145332"/>
                  <a:pt x="244657" y="144062"/>
                  <a:pt x="231504" y="141522"/>
                </a:cubicBezTo>
                <a:cubicBezTo>
                  <a:pt x="230188" y="141522"/>
                  <a:pt x="230188" y="138982"/>
                  <a:pt x="231504" y="138982"/>
                </a:cubicBezTo>
                <a:close/>
                <a:moveTo>
                  <a:pt x="314325" y="115169"/>
                </a:moveTo>
                <a:cubicBezTo>
                  <a:pt x="304800" y="116360"/>
                  <a:pt x="295275" y="116360"/>
                  <a:pt x="285750" y="116360"/>
                </a:cubicBezTo>
                <a:cubicBezTo>
                  <a:pt x="293915" y="118741"/>
                  <a:pt x="300718" y="121122"/>
                  <a:pt x="307522" y="124694"/>
                </a:cubicBezTo>
                <a:cubicBezTo>
                  <a:pt x="310243" y="121122"/>
                  <a:pt x="311604" y="118741"/>
                  <a:pt x="314325" y="115169"/>
                </a:cubicBezTo>
                <a:close/>
                <a:moveTo>
                  <a:pt x="164953" y="4044"/>
                </a:moveTo>
                <a:cubicBezTo>
                  <a:pt x="164953" y="4044"/>
                  <a:pt x="164953" y="5338"/>
                  <a:pt x="164953" y="5338"/>
                </a:cubicBezTo>
                <a:cubicBezTo>
                  <a:pt x="115862" y="36396"/>
                  <a:pt x="65480" y="71336"/>
                  <a:pt x="12514" y="94629"/>
                </a:cubicBezTo>
                <a:cubicBezTo>
                  <a:pt x="9930" y="95923"/>
                  <a:pt x="8638" y="97217"/>
                  <a:pt x="6055" y="98511"/>
                </a:cubicBezTo>
                <a:cubicBezTo>
                  <a:pt x="6055" y="98511"/>
                  <a:pt x="4763" y="98511"/>
                  <a:pt x="4763" y="98511"/>
                </a:cubicBezTo>
                <a:cubicBezTo>
                  <a:pt x="6055" y="101100"/>
                  <a:pt x="8638" y="103688"/>
                  <a:pt x="9930" y="106276"/>
                </a:cubicBezTo>
                <a:cubicBezTo>
                  <a:pt x="12514" y="108864"/>
                  <a:pt x="13806" y="110158"/>
                  <a:pt x="15098" y="112746"/>
                </a:cubicBezTo>
                <a:cubicBezTo>
                  <a:pt x="18973" y="117923"/>
                  <a:pt x="24141" y="124393"/>
                  <a:pt x="26724" y="129569"/>
                </a:cubicBezTo>
                <a:cubicBezTo>
                  <a:pt x="29308" y="126981"/>
                  <a:pt x="31892" y="124393"/>
                  <a:pt x="34475" y="121805"/>
                </a:cubicBezTo>
                <a:cubicBezTo>
                  <a:pt x="38351" y="119217"/>
                  <a:pt x="42227" y="116629"/>
                  <a:pt x="46102" y="115334"/>
                </a:cubicBezTo>
                <a:cubicBezTo>
                  <a:pt x="47394" y="115334"/>
                  <a:pt x="48686" y="116629"/>
                  <a:pt x="48686" y="117923"/>
                </a:cubicBezTo>
                <a:cubicBezTo>
                  <a:pt x="48686" y="117923"/>
                  <a:pt x="48686" y="117923"/>
                  <a:pt x="48686" y="119217"/>
                </a:cubicBezTo>
                <a:cubicBezTo>
                  <a:pt x="53853" y="170980"/>
                  <a:pt x="53853" y="224037"/>
                  <a:pt x="55145" y="275800"/>
                </a:cubicBezTo>
                <a:cubicBezTo>
                  <a:pt x="55145" y="275800"/>
                  <a:pt x="56437" y="275800"/>
                  <a:pt x="57729" y="275800"/>
                </a:cubicBezTo>
                <a:cubicBezTo>
                  <a:pt x="61604" y="275800"/>
                  <a:pt x="66772" y="275800"/>
                  <a:pt x="70647" y="275800"/>
                </a:cubicBezTo>
                <a:cubicBezTo>
                  <a:pt x="77107" y="275800"/>
                  <a:pt x="83566" y="275800"/>
                  <a:pt x="90025" y="275800"/>
                </a:cubicBezTo>
                <a:cubicBezTo>
                  <a:pt x="102944" y="275800"/>
                  <a:pt x="117154" y="275800"/>
                  <a:pt x="131364" y="275800"/>
                </a:cubicBezTo>
                <a:cubicBezTo>
                  <a:pt x="131364" y="275800"/>
                  <a:pt x="132656" y="275800"/>
                  <a:pt x="132656" y="277094"/>
                </a:cubicBezTo>
                <a:cubicBezTo>
                  <a:pt x="130073" y="265447"/>
                  <a:pt x="130073" y="253801"/>
                  <a:pt x="130073" y="242154"/>
                </a:cubicBezTo>
                <a:cubicBezTo>
                  <a:pt x="128781" y="229213"/>
                  <a:pt x="127489" y="214978"/>
                  <a:pt x="128781" y="202038"/>
                </a:cubicBezTo>
                <a:cubicBezTo>
                  <a:pt x="128781" y="200744"/>
                  <a:pt x="128781" y="200744"/>
                  <a:pt x="128781" y="200744"/>
                </a:cubicBezTo>
                <a:cubicBezTo>
                  <a:pt x="128781" y="199450"/>
                  <a:pt x="128781" y="198155"/>
                  <a:pt x="130073" y="198155"/>
                </a:cubicBezTo>
                <a:cubicBezTo>
                  <a:pt x="152034" y="196861"/>
                  <a:pt x="173996" y="198155"/>
                  <a:pt x="195957" y="198155"/>
                </a:cubicBezTo>
                <a:cubicBezTo>
                  <a:pt x="195957" y="198155"/>
                  <a:pt x="197249" y="198155"/>
                  <a:pt x="197249" y="199450"/>
                </a:cubicBezTo>
                <a:cubicBezTo>
                  <a:pt x="198541" y="199450"/>
                  <a:pt x="198541" y="199450"/>
                  <a:pt x="199833" y="200744"/>
                </a:cubicBezTo>
                <a:cubicBezTo>
                  <a:pt x="202416" y="226625"/>
                  <a:pt x="201125" y="252507"/>
                  <a:pt x="202416" y="277094"/>
                </a:cubicBezTo>
                <a:cubicBezTo>
                  <a:pt x="205000" y="274506"/>
                  <a:pt x="237297" y="275800"/>
                  <a:pt x="241173" y="275800"/>
                </a:cubicBezTo>
                <a:cubicBezTo>
                  <a:pt x="241173" y="275800"/>
                  <a:pt x="241173" y="275800"/>
                  <a:pt x="278636" y="275800"/>
                </a:cubicBezTo>
                <a:cubicBezTo>
                  <a:pt x="278636" y="274506"/>
                  <a:pt x="278636" y="274506"/>
                  <a:pt x="279928" y="274506"/>
                </a:cubicBezTo>
                <a:cubicBezTo>
                  <a:pt x="279928" y="274506"/>
                  <a:pt x="279928" y="274506"/>
                  <a:pt x="282512" y="274506"/>
                </a:cubicBezTo>
                <a:cubicBezTo>
                  <a:pt x="282512" y="270624"/>
                  <a:pt x="281220" y="265447"/>
                  <a:pt x="281220" y="261565"/>
                </a:cubicBezTo>
                <a:cubicBezTo>
                  <a:pt x="281220" y="261565"/>
                  <a:pt x="279928" y="261565"/>
                  <a:pt x="279928" y="261565"/>
                </a:cubicBezTo>
                <a:cubicBezTo>
                  <a:pt x="279928" y="261565"/>
                  <a:pt x="278636" y="262859"/>
                  <a:pt x="278636" y="262859"/>
                </a:cubicBezTo>
                <a:cubicBezTo>
                  <a:pt x="261842" y="265447"/>
                  <a:pt x="245048" y="262859"/>
                  <a:pt x="228254" y="262859"/>
                </a:cubicBezTo>
                <a:cubicBezTo>
                  <a:pt x="226962" y="262859"/>
                  <a:pt x="226962" y="261565"/>
                  <a:pt x="228254" y="261565"/>
                </a:cubicBezTo>
                <a:cubicBezTo>
                  <a:pt x="242464" y="260271"/>
                  <a:pt x="257967" y="258977"/>
                  <a:pt x="272177" y="260271"/>
                </a:cubicBezTo>
                <a:cubicBezTo>
                  <a:pt x="274761" y="258977"/>
                  <a:pt x="278636" y="258977"/>
                  <a:pt x="281220" y="258977"/>
                </a:cubicBezTo>
                <a:cubicBezTo>
                  <a:pt x="281220" y="255095"/>
                  <a:pt x="281220" y="252507"/>
                  <a:pt x="279928" y="248624"/>
                </a:cubicBezTo>
                <a:cubicBezTo>
                  <a:pt x="263134" y="248624"/>
                  <a:pt x="245048" y="248624"/>
                  <a:pt x="228254" y="248624"/>
                </a:cubicBezTo>
                <a:cubicBezTo>
                  <a:pt x="226962" y="248624"/>
                  <a:pt x="226962" y="246036"/>
                  <a:pt x="228254" y="246036"/>
                </a:cubicBezTo>
                <a:cubicBezTo>
                  <a:pt x="245048" y="246036"/>
                  <a:pt x="263134" y="244742"/>
                  <a:pt x="279928" y="244742"/>
                </a:cubicBezTo>
                <a:cubicBezTo>
                  <a:pt x="279928" y="240860"/>
                  <a:pt x="279928" y="236978"/>
                  <a:pt x="279928" y="233095"/>
                </a:cubicBezTo>
                <a:cubicBezTo>
                  <a:pt x="264426" y="234390"/>
                  <a:pt x="248924" y="235684"/>
                  <a:pt x="233421" y="234390"/>
                </a:cubicBezTo>
                <a:cubicBezTo>
                  <a:pt x="232130" y="234390"/>
                  <a:pt x="232130" y="233095"/>
                  <a:pt x="233421" y="233095"/>
                </a:cubicBezTo>
                <a:cubicBezTo>
                  <a:pt x="248924" y="233095"/>
                  <a:pt x="264426" y="231801"/>
                  <a:pt x="279928" y="229213"/>
                </a:cubicBezTo>
                <a:cubicBezTo>
                  <a:pt x="279928" y="226625"/>
                  <a:pt x="279928" y="222743"/>
                  <a:pt x="278636" y="218861"/>
                </a:cubicBezTo>
                <a:cubicBezTo>
                  <a:pt x="265718" y="221449"/>
                  <a:pt x="250216" y="221449"/>
                  <a:pt x="236005" y="220155"/>
                </a:cubicBezTo>
                <a:cubicBezTo>
                  <a:pt x="234713" y="220155"/>
                  <a:pt x="234713" y="217567"/>
                  <a:pt x="236005" y="217567"/>
                </a:cubicBezTo>
                <a:cubicBezTo>
                  <a:pt x="250216" y="217567"/>
                  <a:pt x="264426" y="216273"/>
                  <a:pt x="278636" y="216273"/>
                </a:cubicBezTo>
                <a:cubicBezTo>
                  <a:pt x="278636" y="212390"/>
                  <a:pt x="278636" y="207214"/>
                  <a:pt x="278636" y="203332"/>
                </a:cubicBezTo>
                <a:cubicBezTo>
                  <a:pt x="264426" y="205920"/>
                  <a:pt x="248924" y="204626"/>
                  <a:pt x="234713" y="204626"/>
                </a:cubicBezTo>
                <a:cubicBezTo>
                  <a:pt x="233421" y="204626"/>
                  <a:pt x="233421" y="203332"/>
                  <a:pt x="234713" y="203332"/>
                </a:cubicBezTo>
                <a:cubicBezTo>
                  <a:pt x="248924" y="202038"/>
                  <a:pt x="264426" y="199450"/>
                  <a:pt x="278636" y="200744"/>
                </a:cubicBezTo>
                <a:cubicBezTo>
                  <a:pt x="278636" y="196861"/>
                  <a:pt x="278636" y="191685"/>
                  <a:pt x="278636" y="187803"/>
                </a:cubicBezTo>
                <a:cubicBezTo>
                  <a:pt x="263134" y="187803"/>
                  <a:pt x="247632" y="186509"/>
                  <a:pt x="232130" y="186509"/>
                </a:cubicBezTo>
                <a:cubicBezTo>
                  <a:pt x="230838" y="186509"/>
                  <a:pt x="230838" y="183921"/>
                  <a:pt x="232130" y="183921"/>
                </a:cubicBezTo>
                <a:cubicBezTo>
                  <a:pt x="247632" y="183921"/>
                  <a:pt x="263134" y="183921"/>
                  <a:pt x="278636" y="183921"/>
                </a:cubicBezTo>
                <a:cubicBezTo>
                  <a:pt x="278636" y="180038"/>
                  <a:pt x="277344" y="176156"/>
                  <a:pt x="277344" y="172274"/>
                </a:cubicBezTo>
                <a:cubicBezTo>
                  <a:pt x="263134" y="174862"/>
                  <a:pt x="247632" y="174862"/>
                  <a:pt x="233421" y="173568"/>
                </a:cubicBezTo>
                <a:cubicBezTo>
                  <a:pt x="232130" y="172274"/>
                  <a:pt x="232130" y="170980"/>
                  <a:pt x="233421" y="170980"/>
                </a:cubicBezTo>
                <a:cubicBezTo>
                  <a:pt x="248924" y="170980"/>
                  <a:pt x="263134" y="169686"/>
                  <a:pt x="277344" y="168392"/>
                </a:cubicBezTo>
                <a:lnTo>
                  <a:pt x="277344" y="155451"/>
                </a:lnTo>
                <a:cubicBezTo>
                  <a:pt x="263134" y="156745"/>
                  <a:pt x="248924" y="156745"/>
                  <a:pt x="234713" y="155451"/>
                </a:cubicBezTo>
                <a:cubicBezTo>
                  <a:pt x="233421" y="155451"/>
                  <a:pt x="233421" y="152863"/>
                  <a:pt x="234713" y="152863"/>
                </a:cubicBezTo>
                <a:cubicBezTo>
                  <a:pt x="248924" y="152863"/>
                  <a:pt x="263134" y="152863"/>
                  <a:pt x="277344" y="151569"/>
                </a:cubicBezTo>
                <a:cubicBezTo>
                  <a:pt x="277344" y="143804"/>
                  <a:pt x="277344" y="136040"/>
                  <a:pt x="277344" y="128275"/>
                </a:cubicBezTo>
                <a:cubicBezTo>
                  <a:pt x="261842" y="128275"/>
                  <a:pt x="247632" y="128275"/>
                  <a:pt x="232130" y="125687"/>
                </a:cubicBezTo>
                <a:cubicBezTo>
                  <a:pt x="230838" y="125687"/>
                  <a:pt x="230838" y="124393"/>
                  <a:pt x="232130" y="124393"/>
                </a:cubicBezTo>
                <a:cubicBezTo>
                  <a:pt x="247632" y="124393"/>
                  <a:pt x="261842" y="124393"/>
                  <a:pt x="277344" y="124393"/>
                </a:cubicBezTo>
                <a:cubicBezTo>
                  <a:pt x="277344" y="123099"/>
                  <a:pt x="277344" y="120511"/>
                  <a:pt x="276053" y="117923"/>
                </a:cubicBezTo>
                <a:cubicBezTo>
                  <a:pt x="276053" y="116629"/>
                  <a:pt x="277344" y="116629"/>
                  <a:pt x="277344" y="115334"/>
                </a:cubicBezTo>
                <a:cubicBezTo>
                  <a:pt x="263134" y="115334"/>
                  <a:pt x="247632" y="114040"/>
                  <a:pt x="233421" y="114040"/>
                </a:cubicBezTo>
                <a:cubicBezTo>
                  <a:pt x="232130" y="114040"/>
                  <a:pt x="232130" y="111452"/>
                  <a:pt x="233421" y="111452"/>
                </a:cubicBezTo>
                <a:cubicBezTo>
                  <a:pt x="260550" y="111452"/>
                  <a:pt x="286387" y="110158"/>
                  <a:pt x="313516" y="112746"/>
                </a:cubicBezTo>
                <a:cubicBezTo>
                  <a:pt x="313516" y="112746"/>
                  <a:pt x="314808" y="112746"/>
                  <a:pt x="314808" y="114040"/>
                </a:cubicBezTo>
                <a:cubicBezTo>
                  <a:pt x="317392" y="108864"/>
                  <a:pt x="319976" y="103688"/>
                  <a:pt x="322559" y="98511"/>
                </a:cubicBezTo>
                <a:cubicBezTo>
                  <a:pt x="292847" y="98511"/>
                  <a:pt x="261842" y="95923"/>
                  <a:pt x="230838" y="95923"/>
                </a:cubicBezTo>
                <a:cubicBezTo>
                  <a:pt x="229545" y="95923"/>
                  <a:pt x="229545" y="93335"/>
                  <a:pt x="230838" y="93335"/>
                </a:cubicBezTo>
                <a:cubicBezTo>
                  <a:pt x="261842" y="93335"/>
                  <a:pt x="292847" y="92041"/>
                  <a:pt x="323851" y="94629"/>
                </a:cubicBezTo>
                <a:cubicBezTo>
                  <a:pt x="322559" y="94629"/>
                  <a:pt x="322559" y="93335"/>
                  <a:pt x="323851" y="92041"/>
                </a:cubicBezTo>
                <a:cubicBezTo>
                  <a:pt x="321268" y="93335"/>
                  <a:pt x="317392" y="92041"/>
                  <a:pt x="316100" y="90747"/>
                </a:cubicBezTo>
                <a:cubicBezTo>
                  <a:pt x="312225" y="89453"/>
                  <a:pt x="309641" y="86865"/>
                  <a:pt x="307057" y="85571"/>
                </a:cubicBezTo>
                <a:cubicBezTo>
                  <a:pt x="303182" y="84277"/>
                  <a:pt x="300598" y="82983"/>
                  <a:pt x="298014" y="81688"/>
                </a:cubicBezTo>
                <a:cubicBezTo>
                  <a:pt x="298014" y="81688"/>
                  <a:pt x="296722" y="81688"/>
                  <a:pt x="296722" y="81688"/>
                </a:cubicBezTo>
                <a:cubicBezTo>
                  <a:pt x="274761" y="80394"/>
                  <a:pt x="254091" y="80394"/>
                  <a:pt x="232130" y="81688"/>
                </a:cubicBezTo>
                <a:cubicBezTo>
                  <a:pt x="230838" y="81688"/>
                  <a:pt x="230838" y="79100"/>
                  <a:pt x="232130" y="79100"/>
                </a:cubicBezTo>
                <a:cubicBezTo>
                  <a:pt x="251507" y="76512"/>
                  <a:pt x="270885" y="76512"/>
                  <a:pt x="290263" y="77806"/>
                </a:cubicBezTo>
                <a:cubicBezTo>
                  <a:pt x="283804" y="73924"/>
                  <a:pt x="276053" y="70042"/>
                  <a:pt x="268302" y="64865"/>
                </a:cubicBezTo>
                <a:cubicBezTo>
                  <a:pt x="254091" y="67454"/>
                  <a:pt x="237297" y="64865"/>
                  <a:pt x="221794" y="63571"/>
                </a:cubicBezTo>
                <a:cubicBezTo>
                  <a:pt x="220502" y="63571"/>
                  <a:pt x="220502" y="60983"/>
                  <a:pt x="221794" y="60983"/>
                </a:cubicBezTo>
                <a:cubicBezTo>
                  <a:pt x="236005" y="62277"/>
                  <a:pt x="250216" y="62277"/>
                  <a:pt x="263134" y="62277"/>
                </a:cubicBezTo>
                <a:cubicBezTo>
                  <a:pt x="263134" y="60983"/>
                  <a:pt x="263134" y="59689"/>
                  <a:pt x="263134" y="59689"/>
                </a:cubicBezTo>
                <a:cubicBezTo>
                  <a:pt x="263134" y="55807"/>
                  <a:pt x="263134" y="51925"/>
                  <a:pt x="263134" y="49337"/>
                </a:cubicBezTo>
                <a:cubicBezTo>
                  <a:pt x="252799" y="51925"/>
                  <a:pt x="239881" y="50631"/>
                  <a:pt x="229545" y="49337"/>
                </a:cubicBezTo>
                <a:cubicBezTo>
                  <a:pt x="228254" y="49337"/>
                  <a:pt x="228254" y="46748"/>
                  <a:pt x="229545" y="46748"/>
                </a:cubicBezTo>
                <a:cubicBezTo>
                  <a:pt x="241173" y="46748"/>
                  <a:pt x="251507" y="45454"/>
                  <a:pt x="263134" y="46748"/>
                </a:cubicBezTo>
                <a:cubicBezTo>
                  <a:pt x="263134" y="42866"/>
                  <a:pt x="264426" y="38984"/>
                  <a:pt x="264426" y="35102"/>
                </a:cubicBezTo>
                <a:cubicBezTo>
                  <a:pt x="256675" y="35102"/>
                  <a:pt x="248924" y="35102"/>
                  <a:pt x="242464" y="33808"/>
                </a:cubicBezTo>
                <a:cubicBezTo>
                  <a:pt x="239881" y="33808"/>
                  <a:pt x="239881" y="31220"/>
                  <a:pt x="242464" y="31220"/>
                </a:cubicBezTo>
                <a:cubicBezTo>
                  <a:pt x="248924" y="31220"/>
                  <a:pt x="256675" y="29925"/>
                  <a:pt x="264426" y="31220"/>
                </a:cubicBezTo>
                <a:cubicBezTo>
                  <a:pt x="264426" y="28631"/>
                  <a:pt x="264426" y="27337"/>
                  <a:pt x="264426" y="24749"/>
                </a:cubicBezTo>
                <a:cubicBezTo>
                  <a:pt x="261842" y="23455"/>
                  <a:pt x="256675" y="24749"/>
                  <a:pt x="255383" y="23455"/>
                </a:cubicBezTo>
                <a:cubicBezTo>
                  <a:pt x="252799" y="23455"/>
                  <a:pt x="248924" y="23455"/>
                  <a:pt x="246340" y="23455"/>
                </a:cubicBezTo>
                <a:cubicBezTo>
                  <a:pt x="239881" y="23455"/>
                  <a:pt x="233421" y="22161"/>
                  <a:pt x="228254" y="22161"/>
                </a:cubicBezTo>
                <a:cubicBezTo>
                  <a:pt x="226962" y="27337"/>
                  <a:pt x="226962" y="32514"/>
                  <a:pt x="226962" y="37690"/>
                </a:cubicBezTo>
                <a:cubicBezTo>
                  <a:pt x="226962" y="37690"/>
                  <a:pt x="226962" y="38984"/>
                  <a:pt x="226962" y="38984"/>
                </a:cubicBezTo>
                <a:cubicBezTo>
                  <a:pt x="226962" y="41572"/>
                  <a:pt x="225670" y="41572"/>
                  <a:pt x="224378" y="40278"/>
                </a:cubicBezTo>
                <a:cubicBezTo>
                  <a:pt x="224378" y="40278"/>
                  <a:pt x="224378" y="40278"/>
                  <a:pt x="223086" y="40278"/>
                </a:cubicBezTo>
                <a:cubicBezTo>
                  <a:pt x="211459" y="35102"/>
                  <a:pt x="199833" y="28631"/>
                  <a:pt x="189498" y="20867"/>
                </a:cubicBezTo>
                <a:cubicBezTo>
                  <a:pt x="181747" y="16985"/>
                  <a:pt x="171412" y="11808"/>
                  <a:pt x="164953" y="4044"/>
                </a:cubicBezTo>
                <a:close/>
                <a:moveTo>
                  <a:pt x="162006" y="574"/>
                </a:moveTo>
                <a:cubicBezTo>
                  <a:pt x="163302" y="-718"/>
                  <a:pt x="164598" y="574"/>
                  <a:pt x="165894" y="574"/>
                </a:cubicBezTo>
                <a:cubicBezTo>
                  <a:pt x="176262" y="4449"/>
                  <a:pt x="185334" y="12198"/>
                  <a:pt x="194407" y="17365"/>
                </a:cubicBezTo>
                <a:cubicBezTo>
                  <a:pt x="203479" y="23823"/>
                  <a:pt x="212551" y="28990"/>
                  <a:pt x="222920" y="34156"/>
                </a:cubicBezTo>
                <a:cubicBezTo>
                  <a:pt x="221624" y="30282"/>
                  <a:pt x="221624" y="26407"/>
                  <a:pt x="221624" y="22532"/>
                </a:cubicBezTo>
                <a:cubicBezTo>
                  <a:pt x="221624" y="21240"/>
                  <a:pt x="222920" y="21240"/>
                  <a:pt x="224216" y="19948"/>
                </a:cubicBezTo>
                <a:cubicBezTo>
                  <a:pt x="224216" y="19948"/>
                  <a:pt x="224216" y="18657"/>
                  <a:pt x="225512" y="18657"/>
                </a:cubicBezTo>
                <a:cubicBezTo>
                  <a:pt x="235881" y="17365"/>
                  <a:pt x="244953" y="17365"/>
                  <a:pt x="255321" y="18657"/>
                </a:cubicBezTo>
                <a:cubicBezTo>
                  <a:pt x="257914" y="18657"/>
                  <a:pt x="263098" y="18657"/>
                  <a:pt x="266986" y="19948"/>
                </a:cubicBezTo>
                <a:cubicBezTo>
                  <a:pt x="268282" y="18657"/>
                  <a:pt x="269578" y="18657"/>
                  <a:pt x="269578" y="21240"/>
                </a:cubicBezTo>
                <a:cubicBezTo>
                  <a:pt x="270874" y="22532"/>
                  <a:pt x="270874" y="23823"/>
                  <a:pt x="269578" y="25115"/>
                </a:cubicBezTo>
                <a:cubicBezTo>
                  <a:pt x="269578" y="27698"/>
                  <a:pt x="269578" y="30282"/>
                  <a:pt x="269578" y="32865"/>
                </a:cubicBezTo>
                <a:cubicBezTo>
                  <a:pt x="269578" y="32865"/>
                  <a:pt x="269578" y="32865"/>
                  <a:pt x="269578" y="34156"/>
                </a:cubicBezTo>
                <a:cubicBezTo>
                  <a:pt x="269578" y="43198"/>
                  <a:pt x="269578" y="52240"/>
                  <a:pt x="268282" y="61281"/>
                </a:cubicBezTo>
                <a:cubicBezTo>
                  <a:pt x="279946" y="66448"/>
                  <a:pt x="291611" y="71614"/>
                  <a:pt x="303275" y="78073"/>
                </a:cubicBezTo>
                <a:cubicBezTo>
                  <a:pt x="309755" y="81948"/>
                  <a:pt x="322716" y="85822"/>
                  <a:pt x="327900" y="90989"/>
                </a:cubicBezTo>
                <a:cubicBezTo>
                  <a:pt x="330492" y="90989"/>
                  <a:pt x="331788" y="93572"/>
                  <a:pt x="330492" y="96156"/>
                </a:cubicBezTo>
                <a:cubicBezTo>
                  <a:pt x="325308" y="107781"/>
                  <a:pt x="318828" y="118114"/>
                  <a:pt x="311051" y="128447"/>
                </a:cubicBezTo>
                <a:cubicBezTo>
                  <a:pt x="311051" y="129739"/>
                  <a:pt x="309755" y="129739"/>
                  <a:pt x="309755" y="129739"/>
                </a:cubicBezTo>
                <a:cubicBezTo>
                  <a:pt x="308459" y="131030"/>
                  <a:pt x="307163" y="132322"/>
                  <a:pt x="305867" y="131030"/>
                </a:cubicBezTo>
                <a:cubicBezTo>
                  <a:pt x="298091" y="127155"/>
                  <a:pt x="290315" y="123280"/>
                  <a:pt x="282538" y="119405"/>
                </a:cubicBezTo>
                <a:cubicBezTo>
                  <a:pt x="283834" y="172363"/>
                  <a:pt x="286427" y="224029"/>
                  <a:pt x="287723" y="275695"/>
                </a:cubicBezTo>
                <a:cubicBezTo>
                  <a:pt x="287723" y="276987"/>
                  <a:pt x="286427" y="278278"/>
                  <a:pt x="286427" y="278278"/>
                </a:cubicBezTo>
                <a:cubicBezTo>
                  <a:pt x="285131" y="279570"/>
                  <a:pt x="285131" y="280862"/>
                  <a:pt x="282538" y="280862"/>
                </a:cubicBezTo>
                <a:cubicBezTo>
                  <a:pt x="255321" y="280862"/>
                  <a:pt x="226808" y="283445"/>
                  <a:pt x="198295" y="282153"/>
                </a:cubicBezTo>
                <a:cubicBezTo>
                  <a:pt x="196999" y="282153"/>
                  <a:pt x="195703" y="280862"/>
                  <a:pt x="196999" y="279570"/>
                </a:cubicBezTo>
                <a:cubicBezTo>
                  <a:pt x="195703" y="278278"/>
                  <a:pt x="195703" y="278278"/>
                  <a:pt x="195703" y="278278"/>
                </a:cubicBezTo>
                <a:cubicBezTo>
                  <a:pt x="195703" y="252445"/>
                  <a:pt x="194407" y="227904"/>
                  <a:pt x="195703" y="203363"/>
                </a:cubicBezTo>
                <a:cubicBezTo>
                  <a:pt x="176262" y="205946"/>
                  <a:pt x="152933" y="207238"/>
                  <a:pt x="133493" y="202071"/>
                </a:cubicBezTo>
                <a:cubicBezTo>
                  <a:pt x="134789" y="213696"/>
                  <a:pt x="134789" y="226612"/>
                  <a:pt x="134789" y="239529"/>
                </a:cubicBezTo>
                <a:cubicBezTo>
                  <a:pt x="136085" y="251154"/>
                  <a:pt x="137381" y="264070"/>
                  <a:pt x="134789" y="276987"/>
                </a:cubicBezTo>
                <a:cubicBezTo>
                  <a:pt x="134789" y="276987"/>
                  <a:pt x="133493" y="278278"/>
                  <a:pt x="133493" y="276987"/>
                </a:cubicBezTo>
                <a:cubicBezTo>
                  <a:pt x="133493" y="278278"/>
                  <a:pt x="133493" y="280862"/>
                  <a:pt x="130900" y="280862"/>
                </a:cubicBezTo>
                <a:cubicBezTo>
                  <a:pt x="104980" y="283445"/>
                  <a:pt x="77763" y="283445"/>
                  <a:pt x="51842" y="279570"/>
                </a:cubicBezTo>
                <a:cubicBezTo>
                  <a:pt x="50546" y="280862"/>
                  <a:pt x="47953" y="280862"/>
                  <a:pt x="47953" y="278278"/>
                </a:cubicBezTo>
                <a:cubicBezTo>
                  <a:pt x="46657" y="226612"/>
                  <a:pt x="42769" y="173655"/>
                  <a:pt x="44065" y="121989"/>
                </a:cubicBezTo>
                <a:cubicBezTo>
                  <a:pt x="42769" y="123280"/>
                  <a:pt x="40177" y="124572"/>
                  <a:pt x="37585" y="125864"/>
                </a:cubicBezTo>
                <a:cubicBezTo>
                  <a:pt x="33697" y="128447"/>
                  <a:pt x="31105" y="131030"/>
                  <a:pt x="27217" y="133614"/>
                </a:cubicBezTo>
                <a:cubicBezTo>
                  <a:pt x="25921" y="134905"/>
                  <a:pt x="24625" y="133614"/>
                  <a:pt x="24625" y="133614"/>
                </a:cubicBezTo>
                <a:cubicBezTo>
                  <a:pt x="23329" y="133614"/>
                  <a:pt x="23329" y="133614"/>
                  <a:pt x="22033" y="132322"/>
                </a:cubicBezTo>
                <a:cubicBezTo>
                  <a:pt x="16848" y="127155"/>
                  <a:pt x="12960" y="119405"/>
                  <a:pt x="9072" y="114239"/>
                </a:cubicBezTo>
                <a:cubicBezTo>
                  <a:pt x="5184" y="109072"/>
                  <a:pt x="0" y="102614"/>
                  <a:pt x="0" y="97447"/>
                </a:cubicBezTo>
                <a:cubicBezTo>
                  <a:pt x="0" y="96156"/>
                  <a:pt x="1296" y="94864"/>
                  <a:pt x="2592" y="94864"/>
                </a:cubicBezTo>
                <a:cubicBezTo>
                  <a:pt x="2592" y="94864"/>
                  <a:pt x="2592" y="94864"/>
                  <a:pt x="2592" y="93572"/>
                </a:cubicBezTo>
                <a:cubicBezTo>
                  <a:pt x="6480" y="92281"/>
                  <a:pt x="9072" y="90989"/>
                  <a:pt x="11664" y="89697"/>
                </a:cubicBezTo>
                <a:cubicBezTo>
                  <a:pt x="59618" y="57406"/>
                  <a:pt x="112756" y="31573"/>
                  <a:pt x="162006" y="574"/>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Tree>
    <p:extLst>
      <p:ext uri="{BB962C8B-B14F-4D97-AF65-F5344CB8AC3E}">
        <p14:creationId xmlns:p14="http://schemas.microsoft.com/office/powerpoint/2010/main" val="27908811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5" name="矩形 4"/>
          <p:cNvSpPr/>
          <p:nvPr/>
        </p:nvSpPr>
        <p:spPr>
          <a:xfrm>
            <a:off x="598838" y="1141623"/>
            <a:ext cx="8171089" cy="5278368"/>
          </a:xfrm>
          <a:prstGeom prst="rect">
            <a:avLst/>
          </a:prstGeom>
          <a:solidFill>
            <a:schemeClr val="accent3">
              <a:lumMod val="40000"/>
              <a:lumOff val="60000"/>
            </a:schemeClr>
          </a:solidFill>
        </p:spPr>
        <p:txBody>
          <a:bodyPr wrap="square">
            <a:spAutoFit/>
          </a:bodyPr>
          <a:lstStyle/>
          <a:p>
            <a:r>
              <a:rPr lang="en-US" altLang="ko-KR" sz="2800" b="1" dirty="0" smtClean="0">
                <a:latin typeface="宋体" panose="02010600030101010101" pitchFamily="2" charset="-122"/>
                <a:ea typeface="宋体" panose="02010600030101010101" pitchFamily="2" charset="-122"/>
              </a:rPr>
              <a:t>1. </a:t>
            </a:r>
            <a:r>
              <a:rPr lang="ko-KR" altLang="en-US" sz="2800" b="1" dirty="0"/>
              <a:t>～대로</a:t>
            </a:r>
          </a:p>
          <a:p>
            <a:r>
              <a:rPr lang="zh-CN" altLang="en-US" sz="2800" dirty="0">
                <a:latin typeface="宋体" panose="02010600030101010101" pitchFamily="2" charset="-122"/>
                <a:ea typeface="宋体" panose="02010600030101010101" pitchFamily="2" charset="-122"/>
              </a:rPr>
              <a:t>助词，接在“教导，命令，指示”类的名词后面，表示按照其前面的内容那样，相当于</a:t>
            </a:r>
            <a:r>
              <a:rPr lang="zh-CN" altLang="en-US" sz="2800" dirty="0" smtClean="0">
                <a:latin typeface="宋体" panose="02010600030101010101" pitchFamily="2" charset="-122"/>
                <a:ea typeface="宋体" panose="02010600030101010101" pitchFamily="2" charset="-122"/>
              </a:rPr>
              <a:t>汉语</a:t>
            </a:r>
            <a:r>
              <a:rPr lang="zh-CN" altLang="en-US" sz="2800" dirty="0">
                <a:latin typeface="宋体" panose="02010600030101010101" pitchFamily="2" charset="-122"/>
                <a:ea typeface="宋体" panose="02010600030101010101" pitchFamily="2" charset="-122"/>
              </a:rPr>
              <a:t>的“按照”、“依照”等</a:t>
            </a:r>
            <a:r>
              <a:rPr lang="zh-CN" altLang="en-US" sz="2800" dirty="0" smtClean="0">
                <a:latin typeface="宋体" panose="02010600030101010101" pitchFamily="2" charset="-122"/>
                <a:ea typeface="宋体" panose="02010600030101010101" pitchFamily="2" charset="-122"/>
              </a:rPr>
              <a:t>。</a:t>
            </a:r>
            <a:endParaRPr lang="en-US" altLang="zh-CN" sz="2800" dirty="0" smtClean="0">
              <a:latin typeface="宋体" panose="02010600030101010101" pitchFamily="2" charset="-122"/>
              <a:ea typeface="宋体" panose="02010600030101010101" pitchFamily="2" charset="-122"/>
            </a:endParaRPr>
          </a:p>
          <a:p>
            <a:endParaRPr lang="en-US" altLang="ko-KR" sz="2800" dirty="0">
              <a:latin typeface="宋体" panose="02010600030101010101" pitchFamily="2" charset="-122"/>
              <a:ea typeface="宋体" panose="02010600030101010101" pitchFamily="2" charset="-122"/>
            </a:endParaRPr>
          </a:p>
          <a:p>
            <a:endParaRPr lang="en-US" altLang="ko-KR" sz="2800" dirty="0" smtClean="0">
              <a:latin typeface="Batang" panose="02030600000101010101" pitchFamily="18" charset="-127"/>
              <a:ea typeface="Batang" panose="02030600000101010101" pitchFamily="18" charset="-127"/>
            </a:endParaRPr>
          </a:p>
          <a:p>
            <a:endParaRPr lang="en-US" altLang="ko-KR" sz="2800" dirty="0">
              <a:latin typeface="Batang" panose="02030600000101010101" pitchFamily="18" charset="-127"/>
              <a:ea typeface="Batang" panose="02030600000101010101" pitchFamily="18" charset="-127"/>
            </a:endParaRPr>
          </a:p>
          <a:p>
            <a:endParaRPr lang="en-US" altLang="ko-KR" sz="2800" dirty="0" smtClean="0">
              <a:latin typeface="Batang" panose="02030600000101010101" pitchFamily="18" charset="-127"/>
              <a:ea typeface="Batang" panose="02030600000101010101" pitchFamily="18" charset="-127"/>
            </a:endParaRPr>
          </a:p>
          <a:p>
            <a:endParaRPr lang="en-US" altLang="ko-KR" sz="2800" dirty="0" smtClean="0">
              <a:latin typeface="宋体" panose="02010600030101010101" pitchFamily="2" charset="-122"/>
              <a:ea typeface="宋体" panose="02010600030101010101" pitchFamily="2" charset="-122"/>
            </a:endParaRPr>
          </a:p>
          <a:p>
            <a:endParaRPr lang="en-US" altLang="ko-KR" sz="2800" dirty="0" smtClean="0">
              <a:latin typeface="宋体" panose="02010600030101010101" pitchFamily="2" charset="-122"/>
              <a:ea typeface="宋体" panose="02010600030101010101" pitchFamily="2" charset="-122"/>
            </a:endParaRPr>
          </a:p>
          <a:p>
            <a:pPr>
              <a:lnSpc>
                <a:spcPct val="150000"/>
              </a:lnSpc>
            </a:pPr>
            <a:endParaRPr lang="en-US" altLang="ko-KR" sz="1400" dirty="0">
              <a:latin typeface="宋体" panose="02010600030101010101" pitchFamily="2" charset="-122"/>
              <a:ea typeface="宋体" panose="02010600030101010101" pitchFamily="2" charset="-122"/>
            </a:endParaRPr>
          </a:p>
          <a:p>
            <a:pPr>
              <a:lnSpc>
                <a:spcPct val="150000"/>
              </a:lnSpc>
            </a:pPr>
            <a:r>
              <a:rPr lang="ko-KR" altLang="en-US" sz="2400" b="1" dirty="0" smtClean="0">
                <a:solidFill>
                  <a:srgbClr val="0070C0"/>
                </a:solidFill>
                <a:latin typeface="宋体" panose="02010600030101010101" pitchFamily="2" charset="-122"/>
                <a:ea typeface="+mj-ea"/>
              </a:rPr>
              <a:t>    </a:t>
            </a:r>
            <a:endParaRPr lang="en-US" altLang="ko-KR" sz="2400" dirty="0">
              <a:latin typeface="宋体" panose="02010600030101010101" pitchFamily="2" charset="-122"/>
              <a:ea typeface="宋体" panose="02010600030101010101" pitchFamily="2" charset="-122"/>
            </a:endParaRPr>
          </a:p>
        </p:txBody>
      </p:sp>
      <p:grpSp>
        <p:nvGrpSpPr>
          <p:cNvPr id="6" name="组合 5"/>
          <p:cNvGrpSpPr/>
          <p:nvPr/>
        </p:nvGrpSpPr>
        <p:grpSpPr>
          <a:xfrm>
            <a:off x="504056" y="262978"/>
            <a:ext cx="8218507" cy="742888"/>
            <a:chOff x="504056" y="262978"/>
            <a:chExt cx="8218507" cy="742888"/>
          </a:xfrm>
        </p:grpSpPr>
        <p:cxnSp>
          <p:nvCxnSpPr>
            <p:cNvPr id="4" name="直接连接符 3"/>
            <p:cNvCxnSpPr/>
            <p:nvPr/>
          </p:nvCxnSpPr>
          <p:spPr>
            <a:xfrm flipV="1">
              <a:off x="504056" y="886691"/>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1075228">
              <a:off x="7154528" y="262978"/>
              <a:ext cx="1568035" cy="742888"/>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grpSp>
      <p:sp>
        <p:nvSpPr>
          <p:cNvPr id="3" name="TextBox 2"/>
          <p:cNvSpPr txBox="1"/>
          <p:nvPr/>
        </p:nvSpPr>
        <p:spPr>
          <a:xfrm>
            <a:off x="727170" y="2935836"/>
            <a:ext cx="7914423" cy="3462486"/>
          </a:xfrm>
          <a:prstGeom prst="rect">
            <a:avLst/>
          </a:prstGeom>
          <a:noFill/>
          <a:ln w="22225">
            <a:solidFill>
              <a:schemeClr val="accent6"/>
            </a:solidFill>
          </a:ln>
        </p:spPr>
        <p:txBody>
          <a:bodyPr wrap="square" rtlCol="0">
            <a:spAutoFit/>
          </a:bodyPr>
          <a:lstStyle/>
          <a:p>
            <a:pPr>
              <a:lnSpc>
                <a:spcPct val="150000"/>
              </a:lnSpc>
            </a:pPr>
            <a:r>
              <a:rPr lang="zh-CN" altLang="en-US" b="1" dirty="0" smtClean="0">
                <a:solidFill>
                  <a:srgbClr val="FFC000"/>
                </a:solidFill>
                <a:latin typeface="宋体" panose="02010600030101010101" pitchFamily="2" charset="-122"/>
                <a:ea typeface="宋体" panose="02010600030101010101" pitchFamily="2" charset="-122"/>
              </a:rPr>
              <a:t>例</a:t>
            </a:r>
            <a:endParaRPr lang="en-US" altLang="zh-CN" b="1" dirty="0">
              <a:solidFill>
                <a:srgbClr val="FFC000"/>
              </a:solidFill>
              <a:latin typeface="宋体" panose="02010600030101010101" pitchFamily="2" charset="-122"/>
              <a:ea typeface="宋体" panose="02010600030101010101" pitchFamily="2" charset="-122"/>
            </a:endParaRPr>
          </a:p>
          <a:p>
            <a:r>
              <a:rPr lang="en-US" altLang="ko-KR" sz="2400" dirty="0"/>
              <a:t>1) </a:t>
            </a:r>
            <a:r>
              <a:rPr lang="ko-KR" altLang="en-US" sz="2400" dirty="0"/>
              <a:t>사장님 말씀대로 최선을 다 하겠어요</a:t>
            </a:r>
            <a:r>
              <a:rPr lang="en-US" altLang="ko-KR" sz="2400" dirty="0"/>
              <a:t>.</a:t>
            </a:r>
          </a:p>
          <a:p>
            <a:r>
              <a:rPr lang="zh-CN" altLang="en-US" sz="2400" dirty="0">
                <a:latin typeface="宋体" panose="02010600030101010101" pitchFamily="2" charset="-122"/>
                <a:ea typeface="宋体" panose="02010600030101010101" pitchFamily="2" charset="-122"/>
              </a:rPr>
              <a:t>我会按经理说的尽最大努力去做的。</a:t>
            </a:r>
          </a:p>
          <a:p>
            <a:r>
              <a:rPr lang="en-US" altLang="ko-KR" sz="2400" dirty="0"/>
              <a:t>2) </a:t>
            </a:r>
            <a:r>
              <a:rPr lang="ko-KR" altLang="en-US" sz="2400" dirty="0"/>
              <a:t>마음대로 하지 말고 선생님 말씀대로 하세요</a:t>
            </a:r>
            <a:r>
              <a:rPr lang="en-US" altLang="ko-KR" sz="2400" dirty="0"/>
              <a:t>.</a:t>
            </a:r>
          </a:p>
          <a:p>
            <a:r>
              <a:rPr lang="zh-CN" altLang="en-US" sz="2400" dirty="0">
                <a:latin typeface="宋体" panose="02010600030101010101" pitchFamily="2" charset="-122"/>
                <a:ea typeface="宋体" panose="02010600030101010101" pitchFamily="2" charset="-122"/>
              </a:rPr>
              <a:t>你不要随心所欲，要按老师说的去做。</a:t>
            </a:r>
          </a:p>
          <a:p>
            <a:r>
              <a:rPr lang="en-US" altLang="ko-KR" sz="2400" dirty="0"/>
              <a:t>3) </a:t>
            </a:r>
            <a:r>
              <a:rPr lang="ko-KR" altLang="en-US" sz="2400" dirty="0"/>
              <a:t>가</a:t>
            </a:r>
            <a:r>
              <a:rPr lang="en-US" altLang="ko-KR" sz="2400" dirty="0"/>
              <a:t>: </a:t>
            </a:r>
            <a:r>
              <a:rPr lang="ko-KR" altLang="en-US" sz="2400" dirty="0"/>
              <a:t>세상 일이 왜 제 뜻대로 되지 않을까요</a:t>
            </a:r>
            <a:r>
              <a:rPr lang="en-US" altLang="ko-KR" sz="2400" dirty="0"/>
              <a:t>?</a:t>
            </a:r>
          </a:p>
          <a:p>
            <a:r>
              <a:rPr lang="zh-CN" altLang="en-US" sz="2400" dirty="0">
                <a:latin typeface="宋体" panose="02010600030101010101" pitchFamily="2" charset="-122"/>
                <a:ea typeface="宋体" panose="02010600030101010101" pitchFamily="2" charset="-122"/>
              </a:rPr>
              <a:t>世上的事情为什么就不能随人所愿呢</a:t>
            </a:r>
            <a:r>
              <a:rPr lang="en-US" altLang="zh-CN" sz="2400" dirty="0">
                <a:latin typeface="宋体" panose="02010600030101010101" pitchFamily="2" charset="-122"/>
                <a:ea typeface="宋体" panose="02010600030101010101" pitchFamily="2" charset="-122"/>
              </a:rPr>
              <a:t>?</a:t>
            </a:r>
          </a:p>
          <a:p>
            <a:r>
              <a:rPr lang="ko-KR" altLang="en-US" sz="2400" dirty="0"/>
              <a:t>나</a:t>
            </a:r>
            <a:r>
              <a:rPr lang="en-US" altLang="ko-KR" sz="2400" dirty="0"/>
              <a:t>: </a:t>
            </a:r>
            <a:r>
              <a:rPr lang="ko-KR" altLang="en-US" sz="2400" dirty="0"/>
              <a:t>세상이 자기 마음대로 되면 얼마나 좋겠어요</a:t>
            </a:r>
            <a:r>
              <a:rPr lang="en-US" altLang="ko-KR" sz="2400" dirty="0"/>
              <a:t>.</a:t>
            </a:r>
          </a:p>
          <a:p>
            <a:r>
              <a:rPr lang="zh-CN" altLang="en-US" sz="2400" dirty="0">
                <a:latin typeface="宋体" panose="02010600030101010101" pitchFamily="2" charset="-122"/>
                <a:ea typeface="宋体" panose="02010600030101010101" pitchFamily="2" charset="-122"/>
              </a:rPr>
              <a:t>要是这世界真能随人所愿，那就好了。</a:t>
            </a:r>
          </a:p>
        </p:txBody>
      </p:sp>
    </p:spTree>
    <p:extLst>
      <p:ext uri="{BB962C8B-B14F-4D97-AF65-F5344CB8AC3E}">
        <p14:creationId xmlns:p14="http://schemas.microsoft.com/office/powerpoint/2010/main" val="33916394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581" y="1268760"/>
            <a:ext cx="7560839" cy="683264"/>
          </a:xfrm>
          <a:prstGeom prst="rect">
            <a:avLst/>
          </a:prstGeom>
        </p:spPr>
        <p:txBody>
          <a:bodyPr wrap="square">
            <a:spAutoFit/>
          </a:bodyPr>
          <a:lstStyle/>
          <a:p>
            <a:pPr>
              <a:lnSpc>
                <a:spcPct val="160000"/>
              </a:lnSpc>
            </a:pPr>
            <a:endParaRPr lang="zh-CN" altLang="en-US" sz="2400" dirty="0">
              <a:solidFill>
                <a:prstClr val="black"/>
              </a:solidFill>
              <a:ea typeface="宋体" panose="02010600030101010101" pitchFamily="2" charset="-122"/>
              <a:cs typeface="+mn-ea"/>
              <a:sym typeface="+mn-lt"/>
            </a:endParaRPr>
          </a:p>
        </p:txBody>
      </p:sp>
      <p:sp>
        <p:nvSpPr>
          <p:cNvPr id="10" name="矩形 9"/>
          <p:cNvSpPr/>
          <p:nvPr/>
        </p:nvSpPr>
        <p:spPr>
          <a:xfrm rot="21075228">
            <a:off x="7122867" y="265399"/>
            <a:ext cx="1601742" cy="767210"/>
          </a:xfrm>
          <a:prstGeom prst="rect">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108000" bIns="108000" rtlCol="0" anchor="ctr">
            <a:noAutofit/>
          </a:bodyPr>
          <a:lstStyle/>
          <a:p>
            <a:pPr algn="ctr"/>
            <a:r>
              <a:rPr lang="ko-KR" altLang="en-US" sz="3200" b="1" dirty="0" smtClean="0">
                <a:solidFill>
                  <a:schemeClr val="bg1"/>
                </a:solidFill>
                <a:cs typeface="+mn-ea"/>
                <a:sym typeface="+mn-lt"/>
              </a:rPr>
              <a:t>문법</a:t>
            </a:r>
            <a:r>
              <a:rPr lang="en-US" altLang="ko-KR" sz="3200" b="1" dirty="0" smtClean="0">
                <a:solidFill>
                  <a:schemeClr val="bg1"/>
                </a:solidFill>
                <a:ea typeface="宋体" panose="02010600030101010101" pitchFamily="2" charset="-122"/>
                <a:cs typeface="+mn-ea"/>
                <a:sym typeface="+mn-lt"/>
              </a:rPr>
              <a:t>1</a:t>
            </a:r>
            <a:endParaRPr lang="zh-CN" altLang="en-US" sz="3200" b="1" dirty="0">
              <a:solidFill>
                <a:schemeClr val="bg1"/>
              </a:solidFill>
              <a:ea typeface="宋体" panose="02010600030101010101" pitchFamily="2" charset="-122"/>
              <a:cs typeface="+mn-ea"/>
              <a:sym typeface="+mn-lt"/>
            </a:endParaRPr>
          </a:p>
        </p:txBody>
      </p:sp>
      <p:cxnSp>
        <p:nvCxnSpPr>
          <p:cNvPr id="11" name="直接连接符 3"/>
          <p:cNvCxnSpPr/>
          <p:nvPr/>
        </p:nvCxnSpPr>
        <p:spPr>
          <a:xfrm flipV="1">
            <a:off x="544914" y="1018053"/>
            <a:ext cx="6741871" cy="1542"/>
          </a:xfrm>
          <a:prstGeom prst="line">
            <a:avLst/>
          </a:prstGeom>
          <a:ln w="44450">
            <a:solidFill>
              <a:srgbClr val="FFC000"/>
            </a:solidFill>
            <a:headEnd type="ova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4477" y="1602982"/>
            <a:ext cx="8027852" cy="3415743"/>
          </a:xfrm>
          <a:prstGeom prst="rect">
            <a:avLst/>
          </a:prstGeom>
          <a:noFill/>
          <a:ln w="22225">
            <a:solidFill>
              <a:schemeClr val="accent6"/>
            </a:solidFill>
          </a:ln>
        </p:spPr>
        <p:txBody>
          <a:bodyPr wrap="square" rtlCol="0">
            <a:spAutoFit/>
          </a:bodyPr>
          <a:lstStyle/>
          <a:p>
            <a:pPr>
              <a:lnSpc>
                <a:spcPct val="200000"/>
              </a:lnSpc>
            </a:pPr>
            <a:r>
              <a:rPr lang="en-US" altLang="ko-KR" sz="2800" dirty="0"/>
              <a:t>4) </a:t>
            </a:r>
            <a:r>
              <a:rPr lang="ko-KR" altLang="en-US" sz="2800" dirty="0"/>
              <a:t>가</a:t>
            </a:r>
            <a:r>
              <a:rPr lang="en-US" altLang="ko-KR" sz="2800" dirty="0"/>
              <a:t>: </a:t>
            </a:r>
            <a:r>
              <a:rPr lang="ko-KR" altLang="en-US" sz="2800" dirty="0"/>
              <a:t>기분이 왜 안 좋아요</a:t>
            </a:r>
            <a:r>
              <a:rPr lang="en-US" altLang="ko-KR" sz="2800" dirty="0"/>
              <a:t>?</a:t>
            </a:r>
          </a:p>
          <a:p>
            <a:pPr>
              <a:lnSpc>
                <a:spcPct val="200000"/>
              </a:lnSpc>
            </a:pPr>
            <a:r>
              <a:rPr lang="ko-KR" altLang="en-US" sz="2800" dirty="0"/>
              <a:t>나</a:t>
            </a:r>
            <a:r>
              <a:rPr lang="en-US" altLang="ko-KR" sz="2800" dirty="0" smtClean="0"/>
              <a:t>:</a:t>
            </a:r>
            <a:r>
              <a:rPr lang="en-US" altLang="ko-KR" sz="2800" dirty="0">
                <a:sym typeface="Symbol"/>
              </a:rPr>
              <a:t> </a:t>
            </a:r>
            <a:r>
              <a:rPr lang="en-US" altLang="ko-KR" sz="2800" dirty="0" smtClean="0"/>
              <a:t> </a:t>
            </a:r>
            <a:r>
              <a:rPr lang="ko-KR" altLang="en-US" sz="2800" dirty="0"/>
              <a:t>　　　　　　　　　　　　　　　　　　　　　　　　　　　</a:t>
            </a:r>
          </a:p>
          <a:p>
            <a:pPr>
              <a:lnSpc>
                <a:spcPct val="200000"/>
              </a:lnSpc>
            </a:pPr>
            <a:r>
              <a:rPr lang="en-US" altLang="ko-KR" sz="2800" dirty="0"/>
              <a:t>5) </a:t>
            </a:r>
            <a:r>
              <a:rPr lang="ko-KR" altLang="en-US" sz="2800" dirty="0"/>
              <a:t>가</a:t>
            </a:r>
            <a:r>
              <a:rPr lang="en-US" altLang="ko-KR" sz="2800" dirty="0"/>
              <a:t>: </a:t>
            </a:r>
            <a:r>
              <a:rPr lang="ko-KR" altLang="en-US" sz="2800" dirty="0"/>
              <a:t>엄마가 말 좀 들으라고 자꾸 잔소리 해요</a:t>
            </a:r>
            <a:r>
              <a:rPr lang="en-US" altLang="ko-KR" sz="2800" dirty="0"/>
              <a:t>.</a:t>
            </a:r>
          </a:p>
          <a:p>
            <a:pPr>
              <a:lnSpc>
                <a:spcPct val="200000"/>
              </a:lnSpc>
            </a:pPr>
            <a:r>
              <a:rPr lang="ko-KR" altLang="en-US" sz="2800" dirty="0"/>
              <a:t>나</a:t>
            </a:r>
            <a:r>
              <a:rPr lang="en-US" altLang="ko-KR" sz="2800" dirty="0"/>
              <a:t>:</a:t>
            </a:r>
            <a:r>
              <a:rPr lang="en-US" altLang="ko-KR" sz="2800" dirty="0" smtClean="0">
                <a:sym typeface="Symbol"/>
              </a:rPr>
              <a:t></a:t>
            </a:r>
            <a:r>
              <a:rPr lang="ko-KR" altLang="en-US" sz="2800" dirty="0" smtClean="0"/>
              <a:t>　　</a:t>
            </a:r>
            <a:r>
              <a:rPr lang="ko-KR" altLang="en-US" sz="2400" dirty="0" smtClean="0"/>
              <a:t>　　　　　　　　　　　　　　　　　　　　　　　　　　</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07303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9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5549</TotalTime>
  <Words>3026</Words>
  <Application>Microsoft Office PowerPoint</Application>
  <PresentationFormat>全屏显示(4:3)</PresentationFormat>
  <Paragraphs>502</Paragraphs>
  <Slides>41</Slides>
  <Notes>25</Notes>
  <HiddenSlides>0</HiddenSlides>
  <MMClips>0</MMClips>
  <ScaleCrop>false</ScaleCrop>
  <HeadingPairs>
    <vt:vector size="4" baseType="variant">
      <vt:variant>
        <vt:lpstr>主题</vt:lpstr>
      </vt:variant>
      <vt:variant>
        <vt:i4>8</vt:i4>
      </vt:variant>
      <vt:variant>
        <vt:lpstr>幻灯片标题</vt:lpstr>
      </vt:variant>
      <vt:variant>
        <vt:i4>41</vt:i4>
      </vt:variant>
    </vt:vector>
  </HeadingPairs>
  <TitlesOfParts>
    <vt:vector size="49" baseType="lpstr">
      <vt:lpstr>Office 主题</vt:lpstr>
      <vt:lpstr>Office 主题​​</vt:lpstr>
      <vt:lpstr>1_Office 主题​​</vt:lpstr>
      <vt:lpstr>3_Office 主题​​</vt:lpstr>
      <vt:lpstr>4_Office 主题​​</vt:lpstr>
      <vt:lpstr>9_Office 主题​​</vt:lpstr>
      <vt:lpstr>16_Office 主题​​</vt:lpstr>
      <vt:lpstr>17_Office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关关</cp:lastModifiedBy>
  <cp:revision>512</cp:revision>
  <dcterms:created xsi:type="dcterms:W3CDTF">2016-11-30T01:22:09Z</dcterms:created>
  <dcterms:modified xsi:type="dcterms:W3CDTF">2018-05-16T07:22:14Z</dcterms:modified>
</cp:coreProperties>
</file>